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8"/>
  </p:handoutMasterIdLst>
  <p:sldIdLst>
    <p:sldId id="256" r:id="rId2"/>
    <p:sldId id="274" r:id="rId3"/>
    <p:sldId id="275" r:id="rId4"/>
    <p:sldId id="259" r:id="rId5"/>
    <p:sldId id="260" r:id="rId6"/>
    <p:sldId id="261" r:id="rId7"/>
    <p:sldId id="267" r:id="rId8"/>
    <p:sldId id="262" r:id="rId9"/>
    <p:sldId id="265" r:id="rId10"/>
    <p:sldId id="266" r:id="rId11"/>
    <p:sldId id="270" r:id="rId12"/>
    <p:sldId id="263" r:id="rId13"/>
    <p:sldId id="264" r:id="rId14"/>
    <p:sldId id="268" r:id="rId15"/>
    <p:sldId id="271" r:id="rId16"/>
    <p:sldId id="273" r:id="rId17"/>
    <p:sldId id="269" r:id="rId18"/>
    <p:sldId id="296" r:id="rId19"/>
    <p:sldId id="276" r:id="rId20"/>
    <p:sldId id="278" r:id="rId21"/>
    <p:sldId id="279" r:id="rId22"/>
    <p:sldId id="280" r:id="rId23"/>
    <p:sldId id="281" r:id="rId24"/>
    <p:sldId id="282" r:id="rId25"/>
    <p:sldId id="283" r:id="rId26"/>
    <p:sldId id="284" r:id="rId27"/>
    <p:sldId id="285" r:id="rId28"/>
    <p:sldId id="286" r:id="rId29"/>
    <p:sldId id="287" r:id="rId30"/>
    <p:sldId id="288" r:id="rId31"/>
    <p:sldId id="290" r:id="rId32"/>
    <p:sldId id="291" r:id="rId33"/>
    <p:sldId id="292" r:id="rId34"/>
    <p:sldId id="293" r:id="rId35"/>
    <p:sldId id="295" r:id="rId36"/>
    <p:sldId id="29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53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DF0F6C-C863-4A5C-8DD4-C9A9CD9AF0A1}" type="datetimeFigureOut">
              <a:rPr lang="en-US" smtClean="0"/>
              <a:t>10/15/2023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DDC141-3697-4006-88EE-E397C27A60A2}" type="slidenum">
              <a:rPr lang="en-US" smtClean="0"/>
              <a:t>‹#›</a:t>
            </a:fld>
            <a:endParaRPr lang="en-US"/>
          </a:p>
        </p:txBody>
      </p:sp>
    </p:spTree>
    <p:extLst>
      <p:ext uri="{BB962C8B-B14F-4D97-AF65-F5344CB8AC3E}">
        <p14:creationId xmlns:p14="http://schemas.microsoft.com/office/powerpoint/2010/main" val="18621836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owafccla.org/peer-educa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owafccla.org/peer-educ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owafccla.org/peer-edu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Iowa </a:t>
            </a:r>
            <a:r>
              <a:rPr lang="en-US" dirty="0" smtClean="0">
                <a:solidFill>
                  <a:srgbClr val="FF0000"/>
                </a:solidFill>
              </a:rPr>
              <a:t>FCCLA</a:t>
            </a:r>
            <a:r>
              <a:rPr lang="en-US" dirty="0" smtClean="0"/>
              <a:t> Peer Education</a:t>
            </a:r>
            <a:endParaRPr lang="en-US" dirty="0"/>
          </a:p>
        </p:txBody>
      </p:sp>
      <p:sp>
        <p:nvSpPr>
          <p:cNvPr id="3" name="Subtitle 2"/>
          <p:cNvSpPr>
            <a:spLocks noGrp="1"/>
          </p:cNvSpPr>
          <p:nvPr>
            <p:ph type="subTitle" idx="1"/>
          </p:nvPr>
        </p:nvSpPr>
        <p:spPr/>
        <p:txBody>
          <a:bodyPr/>
          <a:lstStyle/>
          <a:p>
            <a:r>
              <a:rPr lang="en-US" dirty="0" smtClean="0"/>
              <a:t>Janet Mann </a:t>
            </a:r>
          </a:p>
          <a:p>
            <a:r>
              <a:rPr lang="en-US" dirty="0" smtClean="0"/>
              <a:t>Peer Education Team Coordinator </a:t>
            </a:r>
            <a:endParaRPr lang="en-US" dirty="0"/>
          </a:p>
        </p:txBody>
      </p:sp>
      <p:sp>
        <p:nvSpPr>
          <p:cNvPr id="4" name="AutoShape 2" descr="image.png"/>
          <p:cNvSpPr>
            <a:spLocks noChangeAspect="1" noChangeArrowheads="1"/>
          </p:cNvSpPr>
          <p:nvPr/>
        </p:nvSpPr>
        <p:spPr bwMode="auto">
          <a:xfrm>
            <a:off x="155575" y="47155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365231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Large</a:t>
            </a:r>
            <a:r>
              <a:rPr lang="en-US" dirty="0" smtClean="0"/>
              <a:t> Project Examples </a:t>
            </a:r>
            <a:endParaRPr lang="en-US" dirty="0"/>
          </a:p>
        </p:txBody>
      </p:sp>
      <p:sp>
        <p:nvSpPr>
          <p:cNvPr id="3" name="Content Placeholder 2"/>
          <p:cNvSpPr>
            <a:spLocks noGrp="1"/>
          </p:cNvSpPr>
          <p:nvPr>
            <p:ph idx="1"/>
          </p:nvPr>
        </p:nvSpPr>
        <p:spPr>
          <a:xfrm>
            <a:off x="2686638" y="1583703"/>
            <a:ext cx="8817973" cy="4637988"/>
          </a:xfrm>
        </p:spPr>
        <p:txBody>
          <a:bodyPr>
            <a:normAutofit/>
          </a:bodyPr>
          <a:lstStyle/>
          <a:p>
            <a:r>
              <a:rPr lang="en-US" dirty="0" smtClean="0"/>
              <a:t>Plan an event that includes a large part of your community or school. </a:t>
            </a:r>
          </a:p>
          <a:p>
            <a:r>
              <a:rPr lang="en-US" dirty="0" smtClean="0"/>
              <a:t>Examples:  Veterans Day Program being held at school, contact all veterans in the community with a invitation to the program, provide a meal for those veterans, assist the Legion with the program, write an article for the newspaper about member involvement with Veterans Day. </a:t>
            </a:r>
          </a:p>
          <a:p>
            <a:r>
              <a:rPr lang="en-US" dirty="0" smtClean="0"/>
              <a:t>Example: Baskets for Children’s Hospital - Members hosted four different fundraisers (bake sales) they had chapter members and faculty help with providing the baked goods.  Money raised was used to purchase items for older children in the hospital.  Bake sales were held during September-November.  Chapter members helped to decide what to purchase for the children, members delivered the baskets to Omaha Children’s Hospital. </a:t>
            </a:r>
          </a:p>
          <a:p>
            <a:r>
              <a:rPr lang="en-US" dirty="0" smtClean="0"/>
              <a:t>Although members think doing One project might be fast and easy, the planning and carrying out the project will require just as much work as three smaller projects.   </a:t>
            </a:r>
            <a:endParaRPr lang="en-US" dirty="0"/>
          </a:p>
        </p:txBody>
      </p:sp>
      <p:pic>
        <p:nvPicPr>
          <p:cNvPr id="4" name="Picture 3"/>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884132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Methods to Present Projects </a:t>
            </a:r>
            <a:endParaRPr lang="en-US" dirty="0"/>
          </a:p>
        </p:txBody>
      </p:sp>
      <p:sp>
        <p:nvSpPr>
          <p:cNvPr id="3" name="Content Placeholder 2"/>
          <p:cNvSpPr>
            <a:spLocks noGrp="1"/>
          </p:cNvSpPr>
          <p:nvPr>
            <p:ph idx="1"/>
          </p:nvPr>
        </p:nvSpPr>
        <p:spPr>
          <a:xfrm>
            <a:off x="2589212" y="1404593"/>
            <a:ext cx="8915400" cy="4835951"/>
          </a:xfrm>
        </p:spPr>
        <p:txBody>
          <a:bodyPr>
            <a:normAutofit fontScale="92500" lnSpcReduction="10000"/>
          </a:bodyPr>
          <a:lstStyle/>
          <a:p>
            <a:r>
              <a:rPr lang="en-US" dirty="0" smtClean="0"/>
              <a:t>Posters</a:t>
            </a:r>
          </a:p>
          <a:p>
            <a:r>
              <a:rPr lang="en-US" dirty="0" smtClean="0"/>
              <a:t>Flyers – Bathroom Talk</a:t>
            </a:r>
          </a:p>
          <a:p>
            <a:r>
              <a:rPr lang="en-US" dirty="0" smtClean="0"/>
              <a:t>Daily announcements</a:t>
            </a:r>
          </a:p>
          <a:p>
            <a:r>
              <a:rPr lang="en-US" dirty="0" smtClean="0"/>
              <a:t>Newspaper articles</a:t>
            </a:r>
          </a:p>
          <a:p>
            <a:r>
              <a:rPr lang="en-US" dirty="0" smtClean="0"/>
              <a:t>Video’s</a:t>
            </a:r>
          </a:p>
          <a:p>
            <a:r>
              <a:rPr lang="en-US" dirty="0" smtClean="0"/>
              <a:t>TV Slide Shows</a:t>
            </a:r>
          </a:p>
          <a:p>
            <a:r>
              <a:rPr lang="en-US" dirty="0" smtClean="0"/>
              <a:t>Presentation – FCS Class, FCCLA meeting, District Meeting, 4-H Meeting, Youth Group, School Board, Middle School/Elementary, </a:t>
            </a:r>
          </a:p>
          <a:p>
            <a:r>
              <a:rPr lang="en-US" dirty="0" smtClean="0"/>
              <a:t>Host a table with information – At a school concert, open house, home ball games</a:t>
            </a:r>
          </a:p>
          <a:p>
            <a:r>
              <a:rPr lang="en-US" dirty="0" smtClean="0"/>
              <a:t>Volunteer </a:t>
            </a:r>
          </a:p>
          <a:p>
            <a:r>
              <a:rPr lang="en-US" dirty="0" smtClean="0"/>
              <a:t>Anything that educates your peers, provides a service, and builds your leadership skills</a:t>
            </a:r>
          </a:p>
          <a:p>
            <a:r>
              <a:rPr lang="en-US" dirty="0" smtClean="0"/>
              <a:t>Turn your project into a </a:t>
            </a:r>
            <a:r>
              <a:rPr lang="en-US" b="1" dirty="0" smtClean="0"/>
              <a:t>STAR Event</a:t>
            </a:r>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60710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Report Form </a:t>
            </a:r>
            <a:endParaRPr lang="en-US" dirty="0"/>
          </a:p>
        </p:txBody>
      </p:sp>
      <p:sp>
        <p:nvSpPr>
          <p:cNvPr id="3" name="Content Placeholder 2"/>
          <p:cNvSpPr>
            <a:spLocks noGrp="1"/>
          </p:cNvSpPr>
          <p:nvPr>
            <p:ph idx="1"/>
          </p:nvPr>
        </p:nvSpPr>
        <p:spPr/>
        <p:txBody>
          <a:bodyPr/>
          <a:lstStyle/>
          <a:p>
            <a:r>
              <a:rPr lang="en-US" dirty="0" smtClean="0"/>
              <a:t>On Iowa </a:t>
            </a:r>
            <a:r>
              <a:rPr lang="en-US" dirty="0"/>
              <a:t>FCCLA Website </a:t>
            </a:r>
            <a:r>
              <a:rPr lang="en-US" dirty="0">
                <a:hlinkClick r:id="rId2"/>
              </a:rPr>
              <a:t>https://</a:t>
            </a:r>
            <a:r>
              <a:rPr lang="en-US" dirty="0" smtClean="0">
                <a:hlinkClick r:id="rId2"/>
              </a:rPr>
              <a:t>iowafccla.org/peer-education</a:t>
            </a:r>
            <a:endParaRPr lang="en-US" dirty="0" smtClean="0"/>
          </a:p>
          <a:p>
            <a:r>
              <a:rPr lang="en-US" dirty="0" smtClean="0"/>
              <a:t>Located at the</a:t>
            </a:r>
          </a:p>
          <a:p>
            <a:r>
              <a:rPr lang="en-US" dirty="0" smtClean="0"/>
              <a:t> bottom of the page (Red Tabs)</a:t>
            </a:r>
            <a:endParaRPr lang="en-US" dirty="0"/>
          </a:p>
        </p:txBody>
      </p:sp>
      <p:pic>
        <p:nvPicPr>
          <p:cNvPr id="4" name="Picture 3"/>
          <p:cNvPicPr>
            <a:picLocks noChangeAspect="1"/>
          </p:cNvPicPr>
          <p:nvPr/>
        </p:nvPicPr>
        <p:blipFill>
          <a:blip r:embed="rId3"/>
          <a:stretch>
            <a:fillRect/>
          </a:stretch>
        </p:blipFill>
        <p:spPr>
          <a:xfrm>
            <a:off x="6824321" y="3044959"/>
            <a:ext cx="4680291" cy="2715005"/>
          </a:xfrm>
          <a:prstGeom prst="rect">
            <a:avLst/>
          </a:prstGeom>
        </p:spPr>
      </p:pic>
      <p:pic>
        <p:nvPicPr>
          <p:cNvPr id="6" name="Picture 5"/>
          <p:cNvPicPr>
            <a:picLocks noChangeAspect="1"/>
          </p:cNvPicPr>
          <p:nvPr/>
        </p:nvPicPr>
        <p:blipFill>
          <a:blip r:embed="rId4"/>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410912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 Form Questions </a:t>
            </a:r>
            <a:endParaRPr lang="en-US" dirty="0"/>
          </a:p>
        </p:txBody>
      </p:sp>
      <p:sp>
        <p:nvSpPr>
          <p:cNvPr id="3" name="Content Placeholder 2"/>
          <p:cNvSpPr>
            <a:spLocks noGrp="1"/>
          </p:cNvSpPr>
          <p:nvPr>
            <p:ph idx="1"/>
          </p:nvPr>
        </p:nvSpPr>
        <p:spPr>
          <a:xfrm>
            <a:off x="2356701" y="1517715"/>
            <a:ext cx="8714278" cy="4619750"/>
          </a:xfrm>
        </p:spPr>
        <p:txBody>
          <a:bodyPr>
            <a:normAutofit lnSpcReduction="10000"/>
          </a:bodyPr>
          <a:lstStyle/>
          <a:p>
            <a:r>
              <a:rPr lang="en-US" dirty="0" smtClean="0"/>
              <a:t>FCCLA Chapter Name  ( West Monona FCCLA) </a:t>
            </a:r>
          </a:p>
          <a:p>
            <a:r>
              <a:rPr lang="en-US" dirty="0" smtClean="0"/>
              <a:t>Adviser’s Name   </a:t>
            </a:r>
          </a:p>
          <a:p>
            <a:r>
              <a:rPr lang="en-US" dirty="0" smtClean="0"/>
              <a:t>Adviser’s Email</a:t>
            </a:r>
          </a:p>
          <a:p>
            <a:r>
              <a:rPr lang="en-US" dirty="0" smtClean="0"/>
              <a:t>List the names of the members on the team</a:t>
            </a:r>
          </a:p>
          <a:p>
            <a:r>
              <a:rPr lang="en-US" dirty="0" smtClean="0"/>
              <a:t>Email addresses of the members</a:t>
            </a:r>
          </a:p>
          <a:p>
            <a:r>
              <a:rPr lang="en-US" dirty="0" smtClean="0"/>
              <a:t>Project Format  (Guest speaker, Poster, Newspaper article, assembly…)</a:t>
            </a:r>
          </a:p>
          <a:p>
            <a:r>
              <a:rPr lang="en-US" dirty="0" smtClean="0"/>
              <a:t>Project Due Date   (this is a check box for the project due date)</a:t>
            </a:r>
          </a:p>
          <a:p>
            <a:r>
              <a:rPr lang="en-US" dirty="0" smtClean="0"/>
              <a:t>Project Title</a:t>
            </a:r>
          </a:p>
          <a:p>
            <a:r>
              <a:rPr lang="en-US" dirty="0" smtClean="0"/>
              <a:t>Project Information – Paragraph (Who, What, When, Where, and Why)</a:t>
            </a:r>
          </a:p>
          <a:p>
            <a:r>
              <a:rPr lang="en-US" dirty="0" smtClean="0"/>
              <a:t>How many people in the audience  300 (Very important for state reports)</a:t>
            </a:r>
          </a:p>
          <a:p>
            <a:r>
              <a:rPr lang="en-US" dirty="0" smtClean="0"/>
              <a:t>Checkbox Adviser certifies that the information being submitted is correct</a:t>
            </a:r>
          </a:p>
          <a:p>
            <a:r>
              <a:rPr lang="en-US" dirty="0" smtClean="0"/>
              <a:t>***There is a section on the report form for the LARGE Project Report</a:t>
            </a:r>
          </a:p>
          <a:p>
            <a:endParaRPr lang="en-US" dirty="0"/>
          </a:p>
        </p:txBody>
      </p:sp>
      <p:pic>
        <p:nvPicPr>
          <p:cNvPr id="5" name="Picture 4"/>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435848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FCCLA</a:t>
            </a:r>
            <a:r>
              <a:rPr lang="en-US" dirty="0" smtClean="0"/>
              <a:t> State Officers </a:t>
            </a:r>
            <a:endParaRPr lang="en-US" dirty="0"/>
          </a:p>
        </p:txBody>
      </p:sp>
      <p:sp>
        <p:nvSpPr>
          <p:cNvPr id="3" name="Content Placeholder 2"/>
          <p:cNvSpPr>
            <a:spLocks noGrp="1"/>
          </p:cNvSpPr>
          <p:nvPr>
            <p:ph idx="1"/>
          </p:nvPr>
        </p:nvSpPr>
        <p:spPr>
          <a:xfrm>
            <a:off x="2589212" y="1781665"/>
            <a:ext cx="8915400" cy="4751109"/>
          </a:xfrm>
        </p:spPr>
        <p:txBody>
          <a:bodyPr>
            <a:normAutofit/>
          </a:bodyPr>
          <a:lstStyle/>
          <a:p>
            <a:r>
              <a:rPr lang="en-US" sz="2000" dirty="0" smtClean="0"/>
              <a:t>Career Connection - </a:t>
            </a:r>
            <a:r>
              <a:rPr lang="en-US" sz="2000" b="1" dirty="0" smtClean="0"/>
              <a:t>Madison Stille </a:t>
            </a:r>
            <a:r>
              <a:rPr lang="en-US" sz="2000" dirty="0" smtClean="0"/>
              <a:t>– VP of Competitive Events </a:t>
            </a:r>
          </a:p>
          <a:p>
            <a:r>
              <a:rPr lang="en-US" sz="2000" dirty="0" smtClean="0"/>
              <a:t>Community Service – </a:t>
            </a:r>
            <a:r>
              <a:rPr lang="en-US" sz="2000" b="1" dirty="0" smtClean="0"/>
              <a:t>Macy Thorson </a:t>
            </a:r>
            <a:r>
              <a:rPr lang="en-US" sz="2000" dirty="0" smtClean="0"/>
              <a:t>– VP of Community Service </a:t>
            </a:r>
          </a:p>
          <a:p>
            <a:r>
              <a:rPr lang="en-US" sz="2000" dirty="0" smtClean="0"/>
              <a:t>Families First – </a:t>
            </a:r>
            <a:r>
              <a:rPr lang="en-US" sz="2000" b="1" dirty="0" smtClean="0"/>
              <a:t>Brody Kuhse </a:t>
            </a:r>
            <a:r>
              <a:rPr lang="en-US" sz="2000" dirty="0" smtClean="0"/>
              <a:t>– First Vice President </a:t>
            </a:r>
          </a:p>
          <a:p>
            <a:r>
              <a:rPr lang="en-US" sz="2000" dirty="0" smtClean="0"/>
              <a:t>FACTS – </a:t>
            </a:r>
            <a:r>
              <a:rPr lang="en-US" sz="2000" b="1" dirty="0" smtClean="0"/>
              <a:t>Emma Jensen </a:t>
            </a:r>
            <a:r>
              <a:rPr lang="en-US" sz="2000" dirty="0" smtClean="0"/>
              <a:t>– VP of Parliamentary Law </a:t>
            </a:r>
          </a:p>
          <a:p>
            <a:r>
              <a:rPr lang="en-US" sz="2000" dirty="0" smtClean="0"/>
              <a:t>Financial Fitness – </a:t>
            </a:r>
            <a:r>
              <a:rPr lang="en-US" sz="2000" b="1" dirty="0" smtClean="0"/>
              <a:t>Emersyn Rentschler </a:t>
            </a:r>
            <a:r>
              <a:rPr lang="en-US" sz="2000" dirty="0" smtClean="0"/>
              <a:t>– VP of Finance</a:t>
            </a:r>
          </a:p>
          <a:p>
            <a:r>
              <a:rPr lang="en-US" sz="2000" dirty="0" smtClean="0"/>
              <a:t>Power of One – </a:t>
            </a:r>
            <a:r>
              <a:rPr lang="en-US" sz="2000" b="1" dirty="0" smtClean="0"/>
              <a:t>Chloe Klarenbeek </a:t>
            </a:r>
            <a:r>
              <a:rPr lang="en-US" sz="2000" dirty="0" smtClean="0"/>
              <a:t>–  VP of Development</a:t>
            </a:r>
          </a:p>
          <a:p>
            <a:r>
              <a:rPr lang="en-US" sz="2000" dirty="0" smtClean="0"/>
              <a:t>Stand Up – </a:t>
            </a:r>
            <a:r>
              <a:rPr lang="en-US" sz="2000" b="1" dirty="0" smtClean="0"/>
              <a:t>Julia Eastman </a:t>
            </a:r>
            <a:r>
              <a:rPr lang="en-US" sz="2000" dirty="0" smtClean="0"/>
              <a:t>–  VP of National Programs</a:t>
            </a:r>
          </a:p>
          <a:p>
            <a:r>
              <a:rPr lang="en-US" sz="2000" dirty="0" smtClean="0"/>
              <a:t>Student Body – </a:t>
            </a:r>
            <a:r>
              <a:rPr lang="en-US" sz="2000" b="1" dirty="0" smtClean="0"/>
              <a:t>Autumn Jones Popp </a:t>
            </a:r>
            <a:r>
              <a:rPr lang="en-US" sz="2000" dirty="0" smtClean="0"/>
              <a:t>– VP of Membership</a:t>
            </a:r>
          </a:p>
          <a:p>
            <a:r>
              <a:rPr lang="en-US" sz="2000" dirty="0" smtClean="0"/>
              <a:t>Public Relations – </a:t>
            </a:r>
            <a:r>
              <a:rPr lang="en-US" sz="2000" b="1" dirty="0" smtClean="0"/>
              <a:t>Cerra Muntz </a:t>
            </a:r>
            <a:r>
              <a:rPr lang="en-US" sz="2000" dirty="0" smtClean="0"/>
              <a:t>– VP of Public Relations</a:t>
            </a:r>
          </a:p>
          <a:p>
            <a:r>
              <a:rPr lang="en-US" sz="2000" dirty="0" smtClean="0"/>
              <a:t> ***Required Projects – designed by </a:t>
            </a:r>
            <a:r>
              <a:rPr lang="en-US" sz="2000" b="1" i="1" dirty="0" smtClean="0"/>
              <a:t>State Officers</a:t>
            </a:r>
            <a:endParaRPr lang="en-US" sz="2000" b="1" i="1" dirty="0"/>
          </a:p>
        </p:txBody>
      </p:sp>
      <p:pic>
        <p:nvPicPr>
          <p:cNvPr id="5" name="Picture 4"/>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2715251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Awards</a:t>
            </a:r>
            <a:endParaRPr lang="en-US" dirty="0"/>
          </a:p>
        </p:txBody>
      </p:sp>
      <p:sp>
        <p:nvSpPr>
          <p:cNvPr id="3" name="Content Placeholder 2"/>
          <p:cNvSpPr>
            <a:spLocks noGrp="1"/>
          </p:cNvSpPr>
          <p:nvPr>
            <p:ph idx="1"/>
          </p:nvPr>
        </p:nvSpPr>
        <p:spPr>
          <a:xfrm>
            <a:off x="2589212" y="1404594"/>
            <a:ext cx="8915400" cy="4506628"/>
          </a:xfrm>
        </p:spPr>
        <p:txBody>
          <a:bodyPr>
            <a:normAutofit lnSpcReduction="10000"/>
          </a:bodyPr>
          <a:lstStyle/>
          <a:p>
            <a:r>
              <a:rPr lang="en-US" sz="2400" dirty="0" smtClean="0"/>
              <a:t>Members who have completed the project requirements (One Large Project and National Project submission OR Three smaller projects) by the required due dates.   </a:t>
            </a:r>
          </a:p>
          <a:p>
            <a:r>
              <a:rPr lang="en-US" sz="2400" dirty="0" smtClean="0"/>
              <a:t>Will Receive…</a:t>
            </a:r>
          </a:p>
          <a:p>
            <a:pPr lvl="1"/>
            <a:r>
              <a:rPr lang="en-US" sz="2400" dirty="0" smtClean="0"/>
              <a:t>Each member of the team will receive an Award of Excellence and team pin</a:t>
            </a:r>
            <a:endParaRPr lang="en-US" sz="2400" dirty="0"/>
          </a:p>
          <a:p>
            <a:pPr lvl="1"/>
            <a:r>
              <a:rPr lang="en-US" sz="2400" dirty="0" smtClean="0"/>
              <a:t>Recognition at State Leadership Conference</a:t>
            </a:r>
          </a:p>
          <a:p>
            <a:pPr lvl="1"/>
            <a:r>
              <a:rPr lang="en-US" sz="2400" dirty="0" smtClean="0"/>
              <a:t>Members who complete at least one project and submit a project report form will receive a certificate of completion. </a:t>
            </a:r>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2229425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Program Award Applications</a:t>
            </a:r>
            <a:endParaRPr lang="en-US" dirty="0"/>
          </a:p>
        </p:txBody>
      </p:sp>
      <p:sp>
        <p:nvSpPr>
          <p:cNvPr id="5" name="Content Placeholder 4"/>
          <p:cNvSpPr>
            <a:spLocks noGrp="1"/>
          </p:cNvSpPr>
          <p:nvPr>
            <p:ph idx="1"/>
          </p:nvPr>
        </p:nvSpPr>
        <p:spPr/>
        <p:txBody>
          <a:bodyPr/>
          <a:lstStyle/>
          <a:p>
            <a:r>
              <a:rPr lang="en-US" dirty="0" smtClean="0"/>
              <a:t>Members completing the LARGE Project for Peer Education must provide proof of the Program Award Application before March 1, 2024.  </a:t>
            </a:r>
          </a:p>
          <a:p>
            <a:r>
              <a:rPr lang="en-US" dirty="0" smtClean="0"/>
              <a:t>This can be found in the FCCLA Portal under the tab – Program Awards</a:t>
            </a:r>
          </a:p>
          <a:p>
            <a:r>
              <a:rPr lang="en-US" dirty="0" smtClean="0"/>
              <a:t>Be sure to print a copy of your application and send a copy to Janet Mann</a:t>
            </a:r>
          </a:p>
          <a:p>
            <a:endParaRPr lang="en-US" dirty="0"/>
          </a:p>
        </p:txBody>
      </p:sp>
      <p:pic>
        <p:nvPicPr>
          <p:cNvPr id="6" name="Content Placeholder 3"/>
          <p:cNvPicPr>
            <a:picLocks noChangeAspect="1"/>
          </p:cNvPicPr>
          <p:nvPr/>
        </p:nvPicPr>
        <p:blipFill>
          <a:blip r:embed="rId2"/>
          <a:stretch>
            <a:fillRect/>
          </a:stretch>
        </p:blipFill>
        <p:spPr>
          <a:xfrm>
            <a:off x="3488477" y="3827283"/>
            <a:ext cx="7116869" cy="931012"/>
          </a:xfrm>
          <a:prstGeom prst="rect">
            <a:avLst/>
          </a:prstGeom>
        </p:spPr>
      </p:pic>
      <p:pic>
        <p:nvPicPr>
          <p:cNvPr id="7" name="Picture 6"/>
          <p:cNvPicPr>
            <a:picLocks noChangeAspect="1"/>
          </p:cNvPicPr>
          <p:nvPr/>
        </p:nvPicPr>
        <p:blipFill>
          <a:blip r:embed="rId3"/>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206903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FCCLA</a:t>
            </a:r>
            <a:r>
              <a:rPr lang="en-US" dirty="0" smtClean="0"/>
              <a:t> Peer Education History </a:t>
            </a:r>
            <a:endParaRPr lang="en-US" dirty="0"/>
          </a:p>
        </p:txBody>
      </p:sp>
      <p:sp>
        <p:nvSpPr>
          <p:cNvPr id="3" name="Content Placeholder 2"/>
          <p:cNvSpPr>
            <a:spLocks noGrp="1"/>
          </p:cNvSpPr>
          <p:nvPr>
            <p:ph idx="1"/>
          </p:nvPr>
        </p:nvSpPr>
        <p:spPr/>
        <p:txBody>
          <a:bodyPr/>
          <a:lstStyle/>
          <a:p>
            <a:r>
              <a:rPr lang="en-US" sz="2000" dirty="0" smtClean="0"/>
              <a:t>1985 – 2023  Iowa has had </a:t>
            </a:r>
            <a:r>
              <a:rPr lang="en-US" sz="2000" b="1" dirty="0" smtClean="0"/>
              <a:t>4,013 </a:t>
            </a:r>
            <a:r>
              <a:rPr lang="en-US" sz="2000" dirty="0" smtClean="0"/>
              <a:t>Members participate in Peer Education </a:t>
            </a:r>
          </a:p>
          <a:p>
            <a:r>
              <a:rPr lang="en-US" sz="2000" dirty="0" smtClean="0"/>
              <a:t>In 2014 Members impacted</a:t>
            </a:r>
            <a:r>
              <a:rPr lang="en-US" sz="2000" b="1" dirty="0" smtClean="0"/>
              <a:t> 31,785 </a:t>
            </a:r>
            <a:r>
              <a:rPr lang="en-US" sz="2000" dirty="0" smtClean="0"/>
              <a:t>Peers with their projects. </a:t>
            </a:r>
          </a:p>
          <a:p>
            <a:r>
              <a:rPr lang="en-US" sz="2000" dirty="0" smtClean="0"/>
              <a:t>In 2023 Members impacted </a:t>
            </a:r>
            <a:r>
              <a:rPr lang="en-US" sz="2000" b="1" dirty="0" smtClean="0"/>
              <a:t>114,814</a:t>
            </a:r>
            <a:r>
              <a:rPr lang="en-US" sz="2000" dirty="0" smtClean="0"/>
              <a:t> Peers with their projects.</a:t>
            </a:r>
          </a:p>
          <a:p>
            <a:r>
              <a:rPr lang="en-US" sz="2000" b="1" i="1" dirty="0" smtClean="0"/>
              <a:t>NEW as of 2022</a:t>
            </a:r>
          </a:p>
          <a:p>
            <a:r>
              <a:rPr lang="en-US" sz="2000" dirty="0" smtClean="0"/>
              <a:t>In 2022 $400 ($100 per school) was awarded in Scholarships to Peer Education members schools. </a:t>
            </a:r>
          </a:p>
          <a:p>
            <a:r>
              <a:rPr lang="en-US" sz="2000" dirty="0" smtClean="0"/>
              <a:t>In 2023 $800 ($100 per school) was awarded in Scholarships to Peer Education members schools.</a:t>
            </a:r>
          </a:p>
          <a:p>
            <a:pPr marL="0" indent="0">
              <a:buNone/>
            </a:pPr>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2773048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9688" y="1626670"/>
            <a:ext cx="8065971" cy="1077218"/>
          </a:xfrm>
          <a:prstGeom prst="rect">
            <a:avLst/>
          </a:prstGeom>
          <a:noFill/>
        </p:spPr>
        <p:txBody>
          <a:bodyPr wrap="square" rtlCol="0">
            <a:spAutoFit/>
          </a:bodyPr>
          <a:lstStyle/>
          <a:p>
            <a:pPr algn="ctr"/>
            <a:r>
              <a:rPr lang="en-US" sz="3200" dirty="0" smtClean="0"/>
              <a:t>State Officers will now explain the suggested projects</a:t>
            </a:r>
            <a:endParaRPr lang="en-US" sz="3200" dirty="0"/>
          </a:p>
        </p:txBody>
      </p:sp>
      <p:pic>
        <p:nvPicPr>
          <p:cNvPr id="5" name="Picture 4"/>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73387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Connections – Madison </a:t>
            </a:r>
            <a:r>
              <a:rPr lang="en-US" dirty="0" err="1" smtClean="0"/>
              <a:t>Stille</a:t>
            </a:r>
            <a:r>
              <a:rPr lang="en-US" dirty="0" smtClean="0"/>
              <a:t/>
            </a:r>
            <a:br>
              <a:rPr lang="en-US" dirty="0" smtClean="0"/>
            </a:br>
            <a:r>
              <a:rPr lang="en-US" dirty="0" smtClean="0"/>
              <a:t>		VP </a:t>
            </a:r>
            <a:r>
              <a:rPr lang="en-US" dirty="0"/>
              <a:t>of Competitive Events</a:t>
            </a:r>
            <a:endParaRPr lang="en-US" dirty="0"/>
          </a:p>
        </p:txBody>
      </p:sp>
      <p:sp>
        <p:nvSpPr>
          <p:cNvPr id="3" name="Content Placeholder 2"/>
          <p:cNvSpPr>
            <a:spLocks noGrp="1"/>
          </p:cNvSpPr>
          <p:nvPr>
            <p:ph idx="1"/>
          </p:nvPr>
        </p:nvSpPr>
        <p:spPr>
          <a:xfrm>
            <a:off x="2589212" y="2133600"/>
            <a:ext cx="8915400" cy="4296076"/>
          </a:xfrm>
        </p:spPr>
        <p:txBody>
          <a:bodyPr>
            <a:normAutofit/>
          </a:bodyPr>
          <a:lstStyle/>
          <a:p>
            <a:r>
              <a:rPr lang="en-US" sz="2000" b="1" u="sng" dirty="0"/>
              <a:t>My Skills</a:t>
            </a:r>
            <a:r>
              <a:rPr lang="en-US" sz="2000" dirty="0"/>
              <a:t>- </a:t>
            </a:r>
          </a:p>
          <a:p>
            <a:pPr lvl="0"/>
            <a:r>
              <a:rPr lang="en-US" sz="2000" dirty="0"/>
              <a:t>Take an interest inventory, Career Quiz and pick a career that you’re interested in, then find an opportunity to job shadow that career.  When finished share the interest inventory and job shadow with fellow peers.</a:t>
            </a:r>
          </a:p>
          <a:p>
            <a:pPr lvl="0"/>
            <a:r>
              <a:rPr lang="en-US" sz="2000" dirty="0"/>
              <a:t>Arrange for business owners to volunteer to host Career Job Shadows to provide opportunities for students. </a:t>
            </a:r>
          </a:p>
          <a:p>
            <a:pPr lvl="0"/>
            <a:r>
              <a:rPr lang="en-US" sz="2000" dirty="0"/>
              <a:t>Create a poster about a job you feel passionate about.  The poster should contain information about work experience, skills, education, professional licenses, accreditation and certification, specific knowledge, personal traits and attributes, languages, and physical ability. </a:t>
            </a:r>
          </a:p>
          <a:p>
            <a:endParaRPr lang="en-US" dirty="0"/>
          </a:p>
        </p:txBody>
      </p:sp>
      <p:pic>
        <p:nvPicPr>
          <p:cNvPr id="4" name="Picture 3"/>
          <p:cNvPicPr>
            <a:picLocks noChangeAspect="1"/>
          </p:cNvPicPr>
          <p:nvPr/>
        </p:nvPicPr>
        <p:blipFill>
          <a:blip r:embed="rId2"/>
          <a:stretch>
            <a:fillRect/>
          </a:stretch>
        </p:blipFill>
        <p:spPr>
          <a:xfrm>
            <a:off x="4974798" y="6043896"/>
            <a:ext cx="3538266" cy="771560"/>
          </a:xfrm>
          <a:prstGeom prst="rect">
            <a:avLst/>
          </a:prstGeom>
        </p:spPr>
      </p:pic>
    </p:spTree>
    <p:extLst>
      <p:ext uri="{BB962C8B-B14F-4D97-AF65-F5344CB8AC3E}">
        <p14:creationId xmlns:p14="http://schemas.microsoft.com/office/powerpoint/2010/main" val="4170787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t>
            </a:r>
            <a:r>
              <a:rPr lang="en-US" dirty="0" smtClean="0">
                <a:solidFill>
                  <a:srgbClr val="FF0000"/>
                </a:solidFill>
              </a:rPr>
              <a:t>FCCLA</a:t>
            </a:r>
            <a:r>
              <a:rPr lang="en-US" dirty="0" smtClean="0"/>
              <a:t> Peer Education?</a:t>
            </a:r>
            <a:endParaRPr lang="en-US" dirty="0"/>
          </a:p>
        </p:txBody>
      </p:sp>
      <p:sp>
        <p:nvSpPr>
          <p:cNvPr id="3" name="Content Placeholder 2"/>
          <p:cNvSpPr>
            <a:spLocks noGrp="1"/>
          </p:cNvSpPr>
          <p:nvPr>
            <p:ph idx="1"/>
          </p:nvPr>
        </p:nvSpPr>
        <p:spPr>
          <a:xfrm>
            <a:off x="2224726" y="2133600"/>
            <a:ext cx="9521072" cy="4408602"/>
          </a:xfrm>
        </p:spPr>
        <p:txBody>
          <a:bodyPr/>
          <a:lstStyle/>
          <a:p>
            <a:r>
              <a:rPr lang="en-US" sz="3600" dirty="0"/>
              <a:t>Peer Education is a concept developed by National FCCLA to develop </a:t>
            </a:r>
            <a:r>
              <a:rPr lang="en-US" sz="3600" dirty="0" smtClean="0"/>
              <a:t>programs/projects </a:t>
            </a:r>
            <a:r>
              <a:rPr lang="en-US" sz="3600" dirty="0"/>
              <a:t>which are delivered to their membership and members’ communities via their members – hence the term peer education.</a:t>
            </a:r>
          </a:p>
          <a:p>
            <a:endParaRPr lang="en-US" dirty="0"/>
          </a:p>
        </p:txBody>
      </p:sp>
      <p:pic>
        <p:nvPicPr>
          <p:cNvPr id="4" name="Picture 3"/>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1982062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89212" y="609599"/>
            <a:ext cx="8915399" cy="5346029"/>
          </a:xfrm>
        </p:spPr>
        <p:txBody>
          <a:bodyPr>
            <a:normAutofit fontScale="90000"/>
          </a:bodyPr>
          <a:lstStyle/>
          <a:p>
            <a:r>
              <a:rPr lang="en-US" sz="2200" b="1" u="sng" dirty="0"/>
              <a:t>My Life</a:t>
            </a:r>
            <a:r>
              <a:rPr lang="en-US" sz="2200" dirty="0"/>
              <a:t/>
            </a:r>
            <a:br>
              <a:rPr lang="en-US" sz="2200" dirty="0"/>
            </a:br>
            <a:r>
              <a:rPr lang="en-US" sz="2200" dirty="0"/>
              <a:t>Research and Create a poster on ways to balance life’s work stress and life’s complications. </a:t>
            </a:r>
            <a:br>
              <a:rPr lang="en-US" sz="2200" dirty="0"/>
            </a:br>
            <a:r>
              <a:rPr lang="en-US" sz="2200" dirty="0"/>
              <a:t>Create a poster/pamphlet from your experiences from the job shadow opportunities. </a:t>
            </a:r>
            <a:r>
              <a:rPr lang="en-US" sz="2200" dirty="0" smtClean="0"/>
              <a:t/>
            </a:r>
            <a:br>
              <a:rPr lang="en-US" sz="2200" dirty="0" smtClean="0"/>
            </a:br>
            <a:r>
              <a:rPr lang="en-US" sz="2200" dirty="0"/>
              <a:t/>
            </a:r>
            <a:br>
              <a:rPr lang="en-US" sz="2200" dirty="0"/>
            </a:br>
            <a:r>
              <a:rPr lang="en-US" sz="2200" b="1" u="sng" dirty="0"/>
              <a:t>My Career</a:t>
            </a:r>
            <a:r>
              <a:rPr lang="en-US" sz="2200" dirty="0"/>
              <a:t/>
            </a:r>
            <a:br>
              <a:rPr lang="en-US" sz="2200" dirty="0"/>
            </a:br>
            <a:r>
              <a:rPr lang="en-US" sz="2200" dirty="0"/>
              <a:t>Bring in someone to instruct students how to write a resume and cover letter.  </a:t>
            </a:r>
            <a:br>
              <a:rPr lang="en-US" sz="2200" dirty="0"/>
            </a:br>
            <a:r>
              <a:rPr lang="en-US" sz="2200" dirty="0"/>
              <a:t>Host a Career Fair for students to gain insight on a wide variety of careers.  </a:t>
            </a:r>
            <a:br>
              <a:rPr lang="en-US" sz="2200" dirty="0"/>
            </a:br>
            <a:r>
              <a:rPr lang="en-US" sz="2200" dirty="0"/>
              <a:t>Visit a Children’s Hospital or invite someone to speak about all of the different careers within a Children’s Hospital. </a:t>
            </a:r>
            <a:br>
              <a:rPr lang="en-US" sz="2200" dirty="0"/>
            </a:br>
            <a:r>
              <a:rPr lang="en-US" dirty="0"/>
              <a:t/>
            </a:r>
            <a:br>
              <a:rPr lang="en-US" dirty="0"/>
            </a:br>
            <a:endParaRPr lang="en-US" dirty="0"/>
          </a:p>
        </p:txBody>
      </p:sp>
      <p:sp>
        <p:nvSpPr>
          <p:cNvPr id="6" name="Text Placeholder 5"/>
          <p:cNvSpPr>
            <a:spLocks noGrp="1"/>
          </p:cNvSpPr>
          <p:nvPr>
            <p:ph type="body" idx="1"/>
          </p:nvPr>
        </p:nvSpPr>
        <p:spPr>
          <a:xfrm flipV="1">
            <a:off x="2589212" y="5909909"/>
            <a:ext cx="7122679" cy="45719"/>
          </a:xfrm>
        </p:spPr>
        <p:txBody>
          <a:bodyPr>
            <a:normAutofit fontScale="25000" lnSpcReduction="20000"/>
          </a:bodyPr>
          <a:lstStyle/>
          <a:p>
            <a:endParaRPr lang="en-US" dirty="0"/>
          </a:p>
        </p:txBody>
      </p:sp>
      <p:pic>
        <p:nvPicPr>
          <p:cNvPr id="7" name="Picture 6"/>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264317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04185" y="1078029"/>
            <a:ext cx="8787865" cy="2308324"/>
          </a:xfrm>
          <a:prstGeom prst="rect">
            <a:avLst/>
          </a:prstGeom>
          <a:noFill/>
        </p:spPr>
        <p:txBody>
          <a:bodyPr wrap="square" rtlCol="0">
            <a:spAutoFit/>
          </a:bodyPr>
          <a:lstStyle/>
          <a:p>
            <a:r>
              <a:rPr lang="en-US" sz="2400" b="1" u="sng" dirty="0"/>
              <a:t>My Path</a:t>
            </a:r>
            <a:endParaRPr lang="en-US" sz="2400" dirty="0"/>
          </a:p>
          <a:p>
            <a:pPr lvl="0"/>
            <a:r>
              <a:rPr lang="en-US" sz="2400" dirty="0"/>
              <a:t>Create a poster of how you and others can reach their career goals by following some basic steps listed on your poster.</a:t>
            </a:r>
          </a:p>
          <a:p>
            <a:pPr lvl="0"/>
            <a:r>
              <a:rPr lang="en-US" sz="2400" dirty="0"/>
              <a:t>Have Business Professionals come and teach students interview skills, they conduct mock interviews. </a:t>
            </a:r>
          </a:p>
        </p:txBody>
      </p:sp>
      <p:pic>
        <p:nvPicPr>
          <p:cNvPr id="7" name="Picture 6"/>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442932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Community </a:t>
            </a:r>
            <a:r>
              <a:rPr lang="en-US" b="1" dirty="0"/>
              <a:t>Service </a:t>
            </a:r>
            <a:r>
              <a:rPr lang="en-US" b="1" dirty="0" smtClean="0"/>
              <a:t>  </a:t>
            </a:r>
            <a:r>
              <a:rPr lang="en-US" b="1" dirty="0"/>
              <a:t>Macy Thorson </a:t>
            </a:r>
            <a:r>
              <a:rPr lang="en-US" b="1" dirty="0" smtClean="0"/>
              <a:t>				       	VP </a:t>
            </a:r>
            <a:r>
              <a:rPr lang="en-US" b="1" dirty="0"/>
              <a:t>of Community Service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000" b="1" u="sng" dirty="0"/>
              <a:t>Learn</a:t>
            </a:r>
            <a:r>
              <a:rPr lang="en-US" sz="2000" dirty="0"/>
              <a:t>- Members explore personal values, ethics, and ethical decision-making while evaluating your community needs</a:t>
            </a:r>
          </a:p>
          <a:p>
            <a:pPr lvl="0"/>
            <a:r>
              <a:rPr lang="en-US" sz="2000" dirty="0"/>
              <a:t>Have a speaker come and talk about their cancer experience.  It could be at a sporting event such as a basketball, football, volleyball, baseball or softball game. </a:t>
            </a:r>
          </a:p>
          <a:p>
            <a:endParaRPr lang="en-US" sz="2000" dirty="0" smtClean="0"/>
          </a:p>
          <a:p>
            <a:r>
              <a:rPr lang="en-US" sz="2000" b="1" u="sng" dirty="0"/>
              <a:t>Lead</a:t>
            </a:r>
            <a:r>
              <a:rPr lang="en-US" sz="2000" dirty="0"/>
              <a:t>- Members learn how to use your leadership skills to serve your community and how to transfer those servant leadership skills to the workplace</a:t>
            </a:r>
          </a:p>
          <a:p>
            <a:pPr lvl="0"/>
            <a:r>
              <a:rPr lang="en-US" sz="2000" dirty="0"/>
              <a:t>Organize a drive for blankets, cool pillowcases, canned or packaged food items, or any other hospital needs.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216946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2312" y="856648"/>
            <a:ext cx="8797490" cy="2565959"/>
          </a:xfrm>
          <a:prstGeom prst="rect">
            <a:avLst/>
          </a:prstGeom>
          <a:noFill/>
        </p:spPr>
        <p:txBody>
          <a:bodyPr wrap="square" rtlCol="0">
            <a:spAutoFit/>
          </a:bodyPr>
          <a:lstStyle/>
          <a:p>
            <a:pPr>
              <a:lnSpc>
                <a:spcPct val="107000"/>
              </a:lnSpc>
              <a:spcAft>
                <a:spcPts val="800"/>
              </a:spcAft>
            </a:pPr>
            <a:r>
              <a:rPr lang="en-US" sz="2400" b="1" u="sng" dirty="0">
                <a:latin typeface="Calibri" panose="020F0502020204030204" pitchFamily="34" charset="0"/>
                <a:ea typeface="Calibri" panose="020F0502020204030204" pitchFamily="34" charset="0"/>
                <a:cs typeface="Times New Roman" panose="02020603050405020304" pitchFamily="18" charset="0"/>
              </a:rPr>
              <a:t>Service</a:t>
            </a:r>
            <a:r>
              <a:rPr lang="en-US" sz="2400" dirty="0">
                <a:latin typeface="Calibri" panose="020F0502020204030204" pitchFamily="34" charset="0"/>
                <a:ea typeface="Calibri" panose="020F0502020204030204" pitchFamily="34" charset="0"/>
                <a:cs typeface="Times New Roman" panose="02020603050405020304" pitchFamily="18" charset="0"/>
              </a:rPr>
              <a:t>- Members are introduced to the critical role community partnerships and advocacy play in serving the needs of others while also developing your own community-based service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dirty="0">
                <a:latin typeface="Calibri" panose="020F0502020204030204" pitchFamily="34" charset="0"/>
                <a:ea typeface="Calibri" panose="020F0502020204030204" pitchFamily="34" charset="0"/>
                <a:cs typeface="Times New Roman" panose="02020603050405020304" pitchFamily="18" charset="0"/>
              </a:rPr>
              <a:t>Make and serve a meal at a Ronald McDonald house for the families staying at the house.  Donate the items that you raised for the hospital.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458615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Families First   </a:t>
            </a:r>
            <a:r>
              <a:rPr lang="en-US" b="1" dirty="0" smtClean="0"/>
              <a:t>  </a:t>
            </a:r>
            <a:r>
              <a:rPr lang="en-US" b="1" dirty="0"/>
              <a:t>Brody </a:t>
            </a:r>
            <a:r>
              <a:rPr lang="en-US" b="1" dirty="0" err="1"/>
              <a:t>Kuhse</a:t>
            </a:r>
            <a:r>
              <a:rPr lang="en-US" b="1" dirty="0"/>
              <a:t> </a:t>
            </a:r>
            <a:r>
              <a:rPr lang="en-US" b="1" dirty="0"/>
              <a:t/>
            </a:r>
            <a:br>
              <a:rPr lang="en-US" b="1" dirty="0"/>
            </a:br>
            <a:r>
              <a:rPr lang="en-US" b="1" dirty="0" smtClean="0"/>
              <a:t>First </a:t>
            </a:r>
            <a:r>
              <a:rPr lang="en-US" b="1" dirty="0"/>
              <a:t>Vice President</a:t>
            </a:r>
            <a:r>
              <a:rPr lang="en-US" dirty="0"/>
              <a:t/>
            </a:r>
            <a:br>
              <a:rPr lang="en-US" dirty="0"/>
            </a:br>
            <a:endParaRPr lang="en-US" dirty="0"/>
          </a:p>
        </p:txBody>
      </p:sp>
      <p:sp>
        <p:nvSpPr>
          <p:cNvPr id="3" name="Content Placeholder 2"/>
          <p:cNvSpPr>
            <a:spLocks noGrp="1"/>
          </p:cNvSpPr>
          <p:nvPr>
            <p:ph idx="1"/>
          </p:nvPr>
        </p:nvSpPr>
        <p:spPr/>
        <p:txBody>
          <a:bodyPr/>
          <a:lstStyle/>
          <a:p>
            <a:r>
              <a:rPr lang="en-US" sz="2000" b="1" u="sng" dirty="0"/>
              <a:t>Dynamics </a:t>
            </a:r>
            <a:r>
              <a:rPr lang="en-US" sz="2000" dirty="0"/>
              <a:t>– Understanding families and family relationships – What do Families facing cancer have to deal with?</a:t>
            </a:r>
          </a:p>
          <a:p>
            <a:pPr lvl="0"/>
            <a:r>
              <a:rPr lang="en-US" sz="2000" dirty="0"/>
              <a:t>Create a list of resources that can help families facing an illness/disease.  Share this list through a presentation, newspaper article, poster.  Interview some of the resources and share their methods of helping families. </a:t>
            </a:r>
          </a:p>
          <a:p>
            <a:pPr lvl="0"/>
            <a:r>
              <a:rPr lang="en-US" sz="2000" dirty="0"/>
              <a:t>Research 3 types of cancers that might affect people in your area and display them on posters around your school with the cancer ribbon colors included.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105579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0182" y="356135"/>
            <a:ext cx="8142972" cy="2554545"/>
          </a:xfrm>
          <a:prstGeom prst="rect">
            <a:avLst/>
          </a:prstGeom>
          <a:noFill/>
        </p:spPr>
        <p:txBody>
          <a:bodyPr wrap="square" rtlCol="0">
            <a:spAutoFit/>
          </a:bodyPr>
          <a:lstStyle/>
          <a:p>
            <a:r>
              <a:rPr lang="en-US" sz="2000" b="1" u="sng" dirty="0"/>
              <a:t>Balance</a:t>
            </a:r>
            <a:r>
              <a:rPr lang="en-US" sz="2000" dirty="0"/>
              <a:t>- Enabling young people and families to prioritize self-care and overcome obstacles – How does a cancer diagnosis directly and indirectly affect families and the community? </a:t>
            </a:r>
          </a:p>
          <a:p>
            <a:pPr lvl="0"/>
            <a:r>
              <a:rPr lang="en-US" sz="2000" dirty="0"/>
              <a:t>Research medical professionals and social workers who work with families struggling with sickness. </a:t>
            </a:r>
          </a:p>
          <a:p>
            <a:pPr lvl="0"/>
            <a:r>
              <a:rPr lang="en-US" sz="2000" dirty="0"/>
              <a:t>Invite a guest speaker (Social worker, medical professional, non-profit chair) to present about what families facing diseases have to go through. </a:t>
            </a:r>
          </a:p>
        </p:txBody>
      </p:sp>
      <p:sp>
        <p:nvSpPr>
          <p:cNvPr id="6" name="TextBox 5"/>
          <p:cNvSpPr txBox="1"/>
          <p:nvPr/>
        </p:nvSpPr>
        <p:spPr>
          <a:xfrm>
            <a:off x="2541069" y="3696101"/>
            <a:ext cx="8431731" cy="2862322"/>
          </a:xfrm>
          <a:prstGeom prst="rect">
            <a:avLst/>
          </a:prstGeom>
          <a:noFill/>
        </p:spPr>
        <p:txBody>
          <a:bodyPr wrap="square" rtlCol="0">
            <a:spAutoFit/>
          </a:bodyPr>
          <a:lstStyle/>
          <a:p>
            <a:r>
              <a:rPr lang="en-US" sz="2000" b="1" u="sng" dirty="0"/>
              <a:t>Development </a:t>
            </a:r>
            <a:r>
              <a:rPr lang="en-US" sz="2000" dirty="0"/>
              <a:t>– Learning how to nurture and care for children – How can the community collaborate to support families dealing with illness or spread awareness about illness prevention?</a:t>
            </a:r>
          </a:p>
          <a:p>
            <a:pPr lvl="0"/>
            <a:r>
              <a:rPr lang="en-US" sz="2000" dirty="0"/>
              <a:t>Research the importance of routine medical checkups to detect illnesses before they progress. </a:t>
            </a:r>
          </a:p>
          <a:p>
            <a:pPr lvl="0"/>
            <a:r>
              <a:rPr lang="en-US" sz="2000" dirty="0"/>
              <a:t>Create a presentation, poster, or social media page displaying your research information about the routine medical checkups/test that detect illnesses.  Share with your school and community.   </a:t>
            </a:r>
          </a:p>
        </p:txBody>
      </p:sp>
      <p:pic>
        <p:nvPicPr>
          <p:cNvPr id="7" name="Picture 6"/>
          <p:cNvPicPr>
            <a:picLocks noChangeAspect="1"/>
          </p:cNvPicPr>
          <p:nvPr/>
        </p:nvPicPr>
        <p:blipFill>
          <a:blip r:embed="rId2"/>
          <a:stretch>
            <a:fillRect/>
          </a:stretch>
        </p:blipFill>
        <p:spPr>
          <a:xfrm>
            <a:off x="8653734" y="2743299"/>
            <a:ext cx="3538266" cy="771560"/>
          </a:xfrm>
          <a:prstGeom prst="rect">
            <a:avLst/>
          </a:prstGeom>
        </p:spPr>
      </p:pic>
    </p:spTree>
    <p:extLst>
      <p:ext uri="{BB962C8B-B14F-4D97-AF65-F5344CB8AC3E}">
        <p14:creationId xmlns:p14="http://schemas.microsoft.com/office/powerpoint/2010/main" val="1929313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2173" y="481263"/>
            <a:ext cx="10449827" cy="5632311"/>
          </a:xfrm>
          <a:prstGeom prst="rect">
            <a:avLst/>
          </a:prstGeom>
          <a:noFill/>
        </p:spPr>
        <p:txBody>
          <a:bodyPr wrap="square" rtlCol="0">
            <a:spAutoFit/>
          </a:bodyPr>
          <a:lstStyle/>
          <a:p>
            <a:r>
              <a:rPr lang="en-US" sz="2000" b="1" u="sng" dirty="0"/>
              <a:t>Safety</a:t>
            </a:r>
            <a:r>
              <a:rPr lang="en-US" sz="2000" dirty="0"/>
              <a:t>- Prioritizing and practicing safety within families – How can families facing cancer balance treatment and their careers?  What are medical career paths for people interested in working with children?</a:t>
            </a:r>
          </a:p>
          <a:p>
            <a:pPr lvl="0"/>
            <a:r>
              <a:rPr lang="en-US" sz="2000" dirty="0"/>
              <a:t>Interview local health professionals or nonprofit organizations about pediatric care careers.  Inquire what part of their professions is the most rewarding when working with children and families. </a:t>
            </a:r>
          </a:p>
          <a:p>
            <a:pPr lvl="0"/>
            <a:r>
              <a:rPr lang="en-US" sz="2000" dirty="0"/>
              <a:t>Create a presentation about what families fighting illnesses might be facing.  Include local resources for support as stress management, and grieving techniques (classes offered by local hospital</a:t>
            </a:r>
            <a:r>
              <a:rPr lang="en-US" sz="2000" dirty="0" smtClean="0"/>
              <a:t>).</a:t>
            </a:r>
          </a:p>
          <a:p>
            <a:pPr lvl="0"/>
            <a:endParaRPr lang="en-US" sz="2000" dirty="0"/>
          </a:p>
          <a:p>
            <a:r>
              <a:rPr lang="en-US" sz="2000" b="1" u="sng" dirty="0"/>
              <a:t>Skills </a:t>
            </a:r>
            <a:r>
              <a:rPr lang="en-US" sz="2000" dirty="0"/>
              <a:t>– Developing strategies to be a good family member – What can the community do to nurture children and provide the best health possible?</a:t>
            </a:r>
          </a:p>
          <a:p>
            <a:pPr lvl="0"/>
            <a:r>
              <a:rPr lang="en-US" sz="2000" dirty="0"/>
              <a:t>Research and create posters for your school showing the importance of nutrition and healthy eating habits for children and teens. </a:t>
            </a:r>
          </a:p>
          <a:p>
            <a:pPr lvl="0"/>
            <a:r>
              <a:rPr lang="en-US" sz="2000" dirty="0"/>
              <a:t>Create infographics (based on research) for your chapter’s social media pages that help teach the community about the importance of regular medical checkups for children.  (Examples include: Checkup frequency for infants, toddlers, teens and what they might include).</a:t>
            </a:r>
          </a:p>
        </p:txBody>
      </p:sp>
      <p:pic>
        <p:nvPicPr>
          <p:cNvPr id="3" name="Picture 2"/>
          <p:cNvPicPr>
            <a:picLocks noChangeAspect="1"/>
          </p:cNvPicPr>
          <p:nvPr/>
        </p:nvPicPr>
        <p:blipFill>
          <a:blip r:embed="rId2"/>
          <a:stretch>
            <a:fillRect/>
          </a:stretch>
        </p:blipFill>
        <p:spPr>
          <a:xfrm>
            <a:off x="8184342" y="5952843"/>
            <a:ext cx="3538266" cy="771560"/>
          </a:xfrm>
          <a:prstGeom prst="rect">
            <a:avLst/>
          </a:prstGeom>
        </p:spPr>
      </p:pic>
    </p:spTree>
    <p:extLst>
      <p:ext uri="{BB962C8B-B14F-4D97-AF65-F5344CB8AC3E}">
        <p14:creationId xmlns:p14="http://schemas.microsoft.com/office/powerpoint/2010/main" val="107688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FACTS  </a:t>
            </a:r>
            <a:r>
              <a:rPr lang="en-US" b="1" dirty="0" smtClean="0"/>
              <a:t>   </a:t>
            </a:r>
            <a:r>
              <a:rPr lang="en-US" b="1" dirty="0"/>
              <a:t>Emma Jensen </a:t>
            </a:r>
            <a:r>
              <a:rPr lang="en-US" b="1" dirty="0" smtClean="0"/>
              <a:t/>
            </a:r>
            <a:br>
              <a:rPr lang="en-US" b="1" dirty="0" smtClean="0"/>
            </a:br>
            <a:r>
              <a:rPr lang="en-US" b="1" dirty="0" smtClean="0"/>
              <a:t> </a:t>
            </a:r>
            <a:r>
              <a:rPr lang="en-US" b="1" dirty="0"/>
              <a:t>VP of Parliamentary Law</a:t>
            </a:r>
            <a:r>
              <a:rPr lang="en-US" dirty="0"/>
              <a:t/>
            </a:r>
            <a:br>
              <a:rPr lang="en-US" dirty="0"/>
            </a:br>
            <a:endParaRPr lang="en-US" dirty="0"/>
          </a:p>
        </p:txBody>
      </p:sp>
      <p:sp>
        <p:nvSpPr>
          <p:cNvPr id="3" name="Content Placeholder 2"/>
          <p:cNvSpPr>
            <a:spLocks noGrp="1"/>
          </p:cNvSpPr>
          <p:nvPr>
            <p:ph idx="1"/>
          </p:nvPr>
        </p:nvSpPr>
        <p:spPr>
          <a:xfrm>
            <a:off x="2223436" y="1742173"/>
            <a:ext cx="9281176" cy="4928133"/>
          </a:xfrm>
        </p:spPr>
        <p:txBody>
          <a:bodyPr/>
          <a:lstStyle/>
          <a:p>
            <a:r>
              <a:rPr lang="en-US" b="1" dirty="0"/>
              <a:t>Final Project Suggestions </a:t>
            </a:r>
            <a:endParaRPr lang="en-US" b="1" dirty="0" smtClean="0"/>
          </a:p>
          <a:p>
            <a:pPr marL="0" indent="0">
              <a:buNone/>
            </a:pPr>
            <a:endParaRPr lang="en-US" dirty="0"/>
          </a:p>
          <a:p>
            <a:r>
              <a:rPr lang="en-US" b="1" u="sng" dirty="0"/>
              <a:t>People</a:t>
            </a:r>
            <a:r>
              <a:rPr lang="en-US" dirty="0"/>
              <a:t> – Distracted Driver – Create a project, presentation, request a speaker, make a poster about distracted driving.  Texting while driving, impaired/drunk driving.   Make an impact by discussing the statistics of distracted drivers the laws and fines associated with this. </a:t>
            </a:r>
          </a:p>
          <a:p>
            <a:r>
              <a:rPr lang="en-US" b="1" u="sng" dirty="0"/>
              <a:t>Vehicle</a:t>
            </a:r>
            <a:r>
              <a:rPr lang="en-US" dirty="0"/>
              <a:t> – Seatbelts and Airbags – Create a project, presentation, request a speaker, make a poster about proper use of seatbelts and how they save lives.  Include information about airbags and the danger of small children in the front seat.  </a:t>
            </a:r>
          </a:p>
          <a:p>
            <a:r>
              <a:rPr lang="en-US" b="1" u="sng" dirty="0"/>
              <a:t>Roads</a:t>
            </a:r>
            <a:r>
              <a:rPr lang="en-US" dirty="0"/>
              <a:t> - “Follow the Rules of the Road” “Know your Signs” Create a project, presentation, request a speaker, make a poster about the rules of the road and knowing what the signs mean when driving.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990456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Financial Fitness  </a:t>
            </a:r>
            <a:r>
              <a:rPr lang="en-US" b="1" dirty="0" smtClean="0"/>
              <a:t>  </a:t>
            </a:r>
            <a:r>
              <a:rPr lang="en-US" b="1" dirty="0"/>
              <a:t>Emersyn </a:t>
            </a:r>
            <a:r>
              <a:rPr lang="en-US" b="1" dirty="0" err="1"/>
              <a:t>Rentschler</a:t>
            </a:r>
            <a:r>
              <a:rPr lang="en-US" b="1" dirty="0"/>
              <a:t> </a:t>
            </a:r>
            <a:r>
              <a:rPr lang="en-US" b="1" dirty="0" smtClean="0"/>
              <a:t>		 </a:t>
            </a:r>
            <a:r>
              <a:rPr lang="en-US" b="1" dirty="0"/>
              <a:t>VP of Finance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000" b="1" dirty="0"/>
              <a:t>Final Project </a:t>
            </a:r>
            <a:r>
              <a:rPr lang="en-US" sz="2000" b="1" dirty="0" smtClean="0"/>
              <a:t>Suggestions</a:t>
            </a:r>
          </a:p>
          <a:p>
            <a:pPr marL="0" indent="0">
              <a:buNone/>
            </a:pPr>
            <a:endParaRPr lang="en-US" sz="2000" dirty="0"/>
          </a:p>
          <a:p>
            <a:r>
              <a:rPr lang="en-US" sz="2000" b="1" u="sng" dirty="0"/>
              <a:t>Earning</a:t>
            </a:r>
            <a:r>
              <a:rPr lang="en-US" sz="2000" dirty="0"/>
              <a:t> – Create a bulletin board of jobs that pay different amounts that teenagers could get.  Include a description of the job, the amount you would make, and training needed to for the job.  Include part-time and full time job opportunities in your area. </a:t>
            </a:r>
            <a:endParaRPr lang="en-US" sz="2000" dirty="0" smtClean="0"/>
          </a:p>
          <a:p>
            <a:endParaRPr lang="en-US" sz="2000" dirty="0"/>
          </a:p>
          <a:p>
            <a:r>
              <a:rPr lang="en-US" sz="2000" b="1" u="sng" dirty="0"/>
              <a:t>Spending</a:t>
            </a:r>
            <a:r>
              <a:rPr lang="en-US" sz="2000" dirty="0"/>
              <a:t> – Research the similarities and differences how someone would spend their money if they didn’t have any hospital bills vs. families who have hospital bills.  Create a project board/poster with all of your information and display it around school.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314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2242685" y="1501541"/>
            <a:ext cx="8460607" cy="2862322"/>
          </a:xfrm>
          <a:prstGeom prst="rect">
            <a:avLst/>
          </a:prstGeom>
          <a:noFill/>
        </p:spPr>
        <p:txBody>
          <a:bodyPr wrap="square" rtlCol="0">
            <a:spAutoFit/>
          </a:bodyPr>
          <a:lstStyle/>
          <a:p>
            <a:r>
              <a:rPr lang="en-US" sz="2000" b="1" u="sng" dirty="0"/>
              <a:t>Saving</a:t>
            </a:r>
            <a:r>
              <a:rPr lang="en-US" sz="2000" u="sng" dirty="0"/>
              <a:t> </a:t>
            </a:r>
            <a:r>
              <a:rPr lang="en-US" sz="2000" dirty="0"/>
              <a:t>– Create a poster that teaches others how to save extra money in case an emergency happens, such as medical bills.  Create a chart to show how saving a small amount over a few months will prepare you for an emergency. </a:t>
            </a:r>
            <a:endParaRPr lang="en-US" sz="2000" dirty="0" smtClean="0"/>
          </a:p>
          <a:p>
            <a:endParaRPr lang="en-US" sz="2000" dirty="0"/>
          </a:p>
          <a:p>
            <a:r>
              <a:rPr lang="en-US" sz="2000" b="1" u="sng" dirty="0"/>
              <a:t>Protecting</a:t>
            </a:r>
            <a:r>
              <a:rPr lang="en-US" sz="2000" dirty="0"/>
              <a:t> – Invite a speaker to teach about different types of accounts. Teach teens how to protect their money, debit cards, credit cards, digital banking, Apple Pay, Venmo, protecting your future by knowing about banking. </a:t>
            </a:r>
          </a:p>
        </p:txBody>
      </p:sp>
      <p:pic>
        <p:nvPicPr>
          <p:cNvPr id="5" name="Picture 4"/>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114652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for Members 6-12</a:t>
            </a:r>
            <a:endParaRPr lang="en-US" dirty="0"/>
          </a:p>
        </p:txBody>
      </p:sp>
      <p:sp>
        <p:nvSpPr>
          <p:cNvPr id="3" name="Content Placeholder 2"/>
          <p:cNvSpPr>
            <a:spLocks noGrp="1"/>
          </p:cNvSpPr>
          <p:nvPr>
            <p:ph idx="1"/>
          </p:nvPr>
        </p:nvSpPr>
        <p:spPr>
          <a:xfrm>
            <a:off x="2589212" y="1549667"/>
            <a:ext cx="8915400" cy="4361555"/>
          </a:xfrm>
        </p:spPr>
        <p:txBody>
          <a:bodyPr>
            <a:normAutofit fontScale="92500" lnSpcReduction="10000"/>
          </a:bodyPr>
          <a:lstStyle/>
          <a:p>
            <a:r>
              <a:rPr lang="en-US" sz="2800" dirty="0"/>
              <a:t>Peer education is a great place for members </a:t>
            </a:r>
            <a:r>
              <a:rPr lang="en-US" sz="2800" dirty="0" smtClean="0"/>
              <a:t>to start.</a:t>
            </a:r>
          </a:p>
          <a:p>
            <a:r>
              <a:rPr lang="en-US" sz="2800" dirty="0" smtClean="0"/>
              <a:t> </a:t>
            </a:r>
            <a:r>
              <a:rPr lang="en-US" sz="2800" dirty="0"/>
              <a:t>Members have the opportunity to identify a concern in their </a:t>
            </a:r>
            <a:r>
              <a:rPr lang="en-US" sz="2800" dirty="0" smtClean="0"/>
              <a:t>community or school.</a:t>
            </a:r>
          </a:p>
          <a:p>
            <a:r>
              <a:rPr lang="en-US" sz="2800" dirty="0" smtClean="0"/>
              <a:t> Pick one </a:t>
            </a:r>
            <a:r>
              <a:rPr lang="en-US" sz="2800" dirty="0"/>
              <a:t>of the peer education </a:t>
            </a:r>
            <a:r>
              <a:rPr lang="en-US" sz="2800" dirty="0" smtClean="0"/>
              <a:t>teams, set goals, plan projects</a:t>
            </a:r>
            <a:r>
              <a:rPr lang="en-US" sz="2800" dirty="0"/>
              <a:t>, carry their projects out</a:t>
            </a:r>
            <a:r>
              <a:rPr lang="en-US" sz="2800" dirty="0" smtClean="0"/>
              <a:t>, </a:t>
            </a:r>
            <a:r>
              <a:rPr lang="en-US" sz="2800" dirty="0"/>
              <a:t>submit their projects to state staff and State Executive Council for </a:t>
            </a:r>
            <a:r>
              <a:rPr lang="en-US" sz="2800" dirty="0" smtClean="0"/>
              <a:t>review.</a:t>
            </a:r>
          </a:p>
          <a:p>
            <a:r>
              <a:rPr lang="en-US" sz="2800" dirty="0"/>
              <a:t>R</a:t>
            </a:r>
            <a:r>
              <a:rPr lang="en-US" sz="2800" dirty="0" smtClean="0"/>
              <a:t>eceive </a:t>
            </a:r>
            <a:r>
              <a:rPr lang="en-US" sz="2800" dirty="0"/>
              <a:t>recognition for the work they have accomplished.</a:t>
            </a:r>
          </a:p>
          <a:p>
            <a:endParaRPr lang="en-US" dirty="0"/>
          </a:p>
        </p:txBody>
      </p:sp>
      <p:pic>
        <p:nvPicPr>
          <p:cNvPr id="4" name="Picture 3"/>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13161060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9775" y="623888"/>
            <a:ext cx="8912225" cy="1281112"/>
          </a:xfrm>
        </p:spPr>
        <p:txBody>
          <a:bodyPr/>
          <a:lstStyle/>
          <a:p>
            <a:pPr algn="ctr"/>
            <a:r>
              <a:rPr lang="en-US" b="1" dirty="0"/>
              <a:t>Power of One  </a:t>
            </a:r>
            <a:r>
              <a:rPr lang="en-US" b="1" dirty="0" smtClean="0"/>
              <a:t>  </a:t>
            </a:r>
            <a:r>
              <a:rPr lang="en-US" b="1" dirty="0"/>
              <a:t>Chloe </a:t>
            </a:r>
            <a:r>
              <a:rPr lang="en-US" b="1" dirty="0" err="1"/>
              <a:t>Klarenbeek</a:t>
            </a:r>
            <a:r>
              <a:rPr lang="en-US" b="1" dirty="0"/>
              <a:t> </a:t>
            </a:r>
            <a:r>
              <a:rPr lang="en-US" b="1" dirty="0" smtClean="0"/>
              <a:t>		 </a:t>
            </a:r>
            <a:r>
              <a:rPr lang="en-US" b="1" dirty="0"/>
              <a:t>VP of Development</a:t>
            </a:r>
            <a:r>
              <a:rPr lang="en-US" dirty="0"/>
              <a:t> </a:t>
            </a:r>
            <a:endParaRPr lang="en-US" dirty="0"/>
          </a:p>
        </p:txBody>
      </p:sp>
      <p:sp>
        <p:nvSpPr>
          <p:cNvPr id="3" name="Content Placeholder 2"/>
          <p:cNvSpPr>
            <a:spLocks noGrp="1"/>
          </p:cNvSpPr>
          <p:nvPr>
            <p:ph idx="4294967295"/>
          </p:nvPr>
        </p:nvSpPr>
        <p:spPr>
          <a:xfrm>
            <a:off x="2354263" y="2133600"/>
            <a:ext cx="9837737" cy="4622800"/>
          </a:xfrm>
        </p:spPr>
        <p:txBody>
          <a:bodyPr/>
          <a:lstStyle/>
          <a:p>
            <a:r>
              <a:rPr lang="en-US" sz="2000" b="1" dirty="0"/>
              <a:t>Final Project </a:t>
            </a:r>
            <a:r>
              <a:rPr lang="en-US" sz="2000" b="1" dirty="0" smtClean="0"/>
              <a:t>Suggestions</a:t>
            </a:r>
          </a:p>
          <a:p>
            <a:pPr marL="0" indent="0">
              <a:buNone/>
            </a:pPr>
            <a:endParaRPr lang="en-US" sz="2000" dirty="0"/>
          </a:p>
          <a:p>
            <a:r>
              <a:rPr lang="en-US" sz="2000" b="1" u="sng" dirty="0"/>
              <a:t>A Better You:</a:t>
            </a:r>
            <a:r>
              <a:rPr lang="en-US" sz="2000" dirty="0"/>
              <a:t> Make a vision board with all of your goals (large and small).  Show the steps you plan on taking to accomplish them, and document your milestones to track your progress.  </a:t>
            </a:r>
          </a:p>
          <a:p>
            <a:r>
              <a:rPr lang="en-US" sz="2000" b="1" u="sng" dirty="0"/>
              <a:t>Family Ties:</a:t>
            </a:r>
            <a:r>
              <a:rPr lang="en-US" sz="2000" dirty="0"/>
              <a:t> Ask your parents if anyone in your family has struggled with some type of cancer or a close family friend.  Research the type of cancer they have/had and make a poster/presentation about it.  </a:t>
            </a:r>
          </a:p>
          <a:p>
            <a:r>
              <a:rPr lang="en-US" sz="2000" b="1" u="sng" dirty="0"/>
              <a:t>Working on Working:</a:t>
            </a:r>
            <a:r>
              <a:rPr lang="en-US" sz="2000" dirty="0"/>
              <a:t> Research the different types of doctors that take care of cancer patients.  Choose one that interest you, create a slideshow about it and present it for to your peers</a:t>
            </a:r>
            <a:r>
              <a:rPr lang="en-US" dirty="0"/>
              <a:t>. </a:t>
            </a:r>
          </a:p>
          <a:p>
            <a:pPr marL="0" indent="0">
              <a:buNone/>
            </a:pPr>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68607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1187" y="1857676"/>
            <a:ext cx="9442384" cy="2831544"/>
          </a:xfrm>
          <a:prstGeom prst="rect">
            <a:avLst/>
          </a:prstGeom>
          <a:noFill/>
        </p:spPr>
        <p:txBody>
          <a:bodyPr wrap="square" rtlCol="0">
            <a:spAutoFit/>
          </a:bodyPr>
          <a:lstStyle/>
          <a:p>
            <a:r>
              <a:rPr lang="en-US" sz="2000" b="1" u="sng" dirty="0"/>
              <a:t>Take the Lead:</a:t>
            </a:r>
            <a:r>
              <a:rPr lang="en-US" sz="2000" dirty="0"/>
              <a:t> Start a donation for items to make goody baskets for teenagers and children struggling from cancer in the hospital. </a:t>
            </a:r>
            <a:endParaRPr lang="en-US" sz="2000" dirty="0" smtClean="0"/>
          </a:p>
          <a:p>
            <a:endParaRPr lang="en-US" sz="2000" dirty="0"/>
          </a:p>
          <a:p>
            <a:r>
              <a:rPr lang="en-US" sz="2000" b="1" u="sng" dirty="0"/>
              <a:t>Speak Out for FCCLA:</a:t>
            </a:r>
            <a:r>
              <a:rPr lang="en-US" sz="2000" dirty="0"/>
              <a:t> Go to the schools in your area that don’t have a FCCLA Chapter yet, make a presentation and educate them FCCLA and about this year’s theme “Walk in Their Shoes”.  Share the theme within your school and encourage members and non-members to donate, educate, and become a member of FCCLA.  </a:t>
            </a:r>
          </a:p>
          <a:p>
            <a:endParaRPr lang="en-US" dirty="0"/>
          </a:p>
        </p:txBody>
      </p:sp>
      <p:pic>
        <p:nvPicPr>
          <p:cNvPr id="3" name="Picture 2"/>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20606095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Stand </a:t>
            </a:r>
            <a:r>
              <a:rPr lang="en-US" b="1" dirty="0" smtClean="0"/>
              <a:t>Up             Julia </a:t>
            </a:r>
            <a:r>
              <a:rPr lang="en-US" b="1" dirty="0"/>
              <a:t>Eastman </a:t>
            </a:r>
            <a:r>
              <a:rPr lang="en-US" b="1" dirty="0" smtClean="0"/>
              <a:t> </a:t>
            </a:r>
            <a:br>
              <a:rPr lang="en-US" b="1" dirty="0" smtClean="0"/>
            </a:br>
            <a:r>
              <a:rPr lang="en-US" b="1" dirty="0" smtClean="0"/>
              <a:t>VP </a:t>
            </a:r>
            <a:r>
              <a:rPr lang="en-US" b="1" dirty="0"/>
              <a:t>of National Programs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sz="2000" b="1" dirty="0"/>
              <a:t>Final Project </a:t>
            </a:r>
            <a:r>
              <a:rPr lang="en-US" sz="2000" b="1" dirty="0" smtClean="0"/>
              <a:t>Suggestions</a:t>
            </a:r>
          </a:p>
          <a:p>
            <a:pPr marL="0" indent="0">
              <a:buNone/>
            </a:pPr>
            <a:endParaRPr lang="en-US" sz="2000" dirty="0"/>
          </a:p>
          <a:p>
            <a:r>
              <a:rPr lang="en-US" sz="2000" b="1" u="sng" dirty="0"/>
              <a:t>Assess: </a:t>
            </a:r>
            <a:r>
              <a:rPr lang="en-US" sz="2000" dirty="0"/>
              <a:t>Create a Google form or blog discussing the NEEDS for the community.  Send it out to the community and collect ideas and share in a newspaper article the needs expressed by the community. </a:t>
            </a:r>
          </a:p>
          <a:p>
            <a:r>
              <a:rPr lang="en-US" sz="2000" b="1" u="sng" dirty="0"/>
              <a:t>Educate:</a:t>
            </a:r>
            <a:r>
              <a:rPr lang="en-US" sz="2000" dirty="0"/>
              <a:t> Create a walk/run (5k) for every mile or so many steps walked you would get a bracelet/bead representing a color of a type of childhood cancer. </a:t>
            </a:r>
          </a:p>
          <a:p>
            <a:r>
              <a:rPr lang="en-US" sz="2000" b="1" u="sng" dirty="0"/>
              <a:t>Advocate:</a:t>
            </a:r>
            <a:r>
              <a:rPr lang="en-US" sz="2000" dirty="0"/>
              <a:t> Create a local “Closet” for young children in need.  Allow the children to come and “shop” in the closet for items they need.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37983516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Student </a:t>
            </a:r>
            <a:r>
              <a:rPr lang="en-US" b="1" dirty="0"/>
              <a:t>Body </a:t>
            </a:r>
            <a:r>
              <a:rPr lang="en-US" b="1" dirty="0"/>
              <a:t> </a:t>
            </a:r>
            <a:r>
              <a:rPr lang="en-US" b="1" dirty="0" smtClean="0"/>
              <a:t>  </a:t>
            </a:r>
            <a:r>
              <a:rPr lang="en-US" b="1" dirty="0"/>
              <a:t>Autumn Jones Popp </a:t>
            </a:r>
            <a:r>
              <a:rPr lang="en-US" b="1" dirty="0" smtClean="0"/>
              <a:t>				 </a:t>
            </a:r>
            <a:r>
              <a:rPr lang="en-US" b="1" dirty="0"/>
              <a:t>VP of Membership</a:t>
            </a:r>
            <a:r>
              <a:rPr lang="en-US" dirty="0"/>
              <a:t/>
            </a:r>
            <a:br>
              <a:rPr lang="en-US" dirty="0"/>
            </a:br>
            <a:endParaRPr lang="en-US" dirty="0"/>
          </a:p>
        </p:txBody>
      </p:sp>
      <p:sp>
        <p:nvSpPr>
          <p:cNvPr id="3" name="Content Placeholder 2"/>
          <p:cNvSpPr>
            <a:spLocks noGrp="1"/>
          </p:cNvSpPr>
          <p:nvPr>
            <p:ph idx="1"/>
          </p:nvPr>
        </p:nvSpPr>
        <p:spPr>
          <a:xfrm>
            <a:off x="1876926" y="1761423"/>
            <a:ext cx="10048774" cy="4937760"/>
          </a:xfrm>
        </p:spPr>
        <p:txBody>
          <a:bodyPr>
            <a:normAutofit/>
          </a:bodyPr>
          <a:lstStyle/>
          <a:p>
            <a:r>
              <a:rPr lang="en-US" sz="2000" b="1" dirty="0"/>
              <a:t>Final Project Suggestions</a:t>
            </a:r>
            <a:r>
              <a:rPr lang="en-US" sz="2000" dirty="0"/>
              <a:t> </a:t>
            </a:r>
            <a:endParaRPr lang="en-US" sz="2000" dirty="0" smtClean="0"/>
          </a:p>
          <a:p>
            <a:endParaRPr lang="en-US" sz="2000" dirty="0"/>
          </a:p>
          <a:p>
            <a:r>
              <a:rPr lang="en-US" sz="2000" b="1" u="sng" dirty="0"/>
              <a:t>The Healthy You</a:t>
            </a:r>
            <a:r>
              <a:rPr lang="en-US" sz="2000" dirty="0"/>
              <a:t> – Host a “Walk for Childhood Cancer” in your school district at a local track or around your neighborhood to promote childhood cancer awareness. </a:t>
            </a:r>
          </a:p>
          <a:p>
            <a:r>
              <a:rPr lang="en-US" sz="2000" b="1" u="sng" dirty="0"/>
              <a:t>The Resilient You</a:t>
            </a:r>
            <a:r>
              <a:rPr lang="en-US" sz="2000" dirty="0"/>
              <a:t> – Create an article on the damage that childhood cancer does to families and how they try to combat those feelings. </a:t>
            </a:r>
          </a:p>
          <a:p>
            <a:r>
              <a:rPr lang="en-US" sz="2000" b="1" u="sng" dirty="0"/>
              <a:t>The Real You</a:t>
            </a:r>
            <a:r>
              <a:rPr lang="en-US" sz="2000" dirty="0"/>
              <a:t> – Make a poster emphasizing the importance of staying physically fit and eating healthy at a young age to help stay healthy. </a:t>
            </a:r>
          </a:p>
          <a:p>
            <a:r>
              <a:rPr lang="en-US" sz="2000" b="1" u="sng" dirty="0"/>
              <a:t>The Fit You</a:t>
            </a:r>
            <a:r>
              <a:rPr lang="en-US" sz="2000" dirty="0"/>
              <a:t> -  Encourage your Peers and faculty to download a fitness app on your phone to track their steps and record them each week, set a goal and try to reach it each week.  Chart everyone’s progress with teams working toward a healthy goal</a:t>
            </a:r>
            <a:r>
              <a:rPr lang="en-US" dirty="0"/>
              <a:t>. </a:t>
            </a:r>
          </a:p>
          <a:p>
            <a:endParaRPr lang="en-US" dirty="0"/>
          </a:p>
        </p:txBody>
      </p:sp>
      <p:pic>
        <p:nvPicPr>
          <p:cNvPr id="4" name="Picture 3"/>
          <p:cNvPicPr>
            <a:picLocks noChangeAspect="1"/>
          </p:cNvPicPr>
          <p:nvPr/>
        </p:nvPicPr>
        <p:blipFill>
          <a:blip r:embed="rId2"/>
          <a:stretch>
            <a:fillRect/>
          </a:stretch>
        </p:blipFill>
        <p:spPr>
          <a:xfrm>
            <a:off x="8387434" y="1905000"/>
            <a:ext cx="3538266" cy="771560"/>
          </a:xfrm>
          <a:prstGeom prst="rect">
            <a:avLst/>
          </a:prstGeom>
        </p:spPr>
      </p:pic>
    </p:spTree>
    <p:extLst>
      <p:ext uri="{BB962C8B-B14F-4D97-AF65-F5344CB8AC3E}">
        <p14:creationId xmlns:p14="http://schemas.microsoft.com/office/powerpoint/2010/main" val="8397971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Public Relations  </a:t>
            </a:r>
            <a:r>
              <a:rPr lang="en-US" b="1" dirty="0" smtClean="0"/>
              <a:t>  </a:t>
            </a:r>
            <a:r>
              <a:rPr lang="en-US" b="1" dirty="0"/>
              <a:t>Cerra </a:t>
            </a:r>
            <a:r>
              <a:rPr lang="en-US" b="1" dirty="0" err="1"/>
              <a:t>Muntz</a:t>
            </a:r>
            <a:r>
              <a:rPr lang="en-US" b="1" dirty="0"/>
              <a:t> </a:t>
            </a:r>
            <a:r>
              <a:rPr lang="en-US" b="1" dirty="0"/>
              <a:t/>
            </a:r>
            <a:br>
              <a:rPr lang="en-US" b="1" dirty="0"/>
            </a:br>
            <a:r>
              <a:rPr lang="en-US" b="1" dirty="0" smtClean="0"/>
              <a:t>VP </a:t>
            </a:r>
            <a:r>
              <a:rPr lang="en-US" b="1" dirty="0"/>
              <a:t>of Public Relations </a:t>
            </a:r>
            <a:endParaRPr lang="en-US" dirty="0"/>
          </a:p>
        </p:txBody>
      </p:sp>
      <p:sp>
        <p:nvSpPr>
          <p:cNvPr id="3" name="Content Placeholder 2"/>
          <p:cNvSpPr>
            <a:spLocks noGrp="1"/>
          </p:cNvSpPr>
          <p:nvPr>
            <p:ph idx="1"/>
          </p:nvPr>
        </p:nvSpPr>
        <p:spPr>
          <a:xfrm>
            <a:off x="2011680" y="2133599"/>
            <a:ext cx="9492932" cy="4180573"/>
          </a:xfrm>
        </p:spPr>
        <p:txBody>
          <a:bodyPr>
            <a:normAutofit/>
          </a:bodyPr>
          <a:lstStyle/>
          <a:p>
            <a:r>
              <a:rPr lang="en-US" sz="2000" b="1" dirty="0"/>
              <a:t>Project ideas specific to “Walk in Their Shoes” Children’s Cancer</a:t>
            </a:r>
            <a:endParaRPr lang="en-US" sz="2000" dirty="0"/>
          </a:p>
          <a:p>
            <a:pPr lvl="0"/>
            <a:r>
              <a:rPr lang="en-US" sz="2000" dirty="0"/>
              <a:t>Organize a walk to raise awareness and/or money for cancer treatment.  After each mile, a participant can get a bracelet representing a different type of cancer. </a:t>
            </a:r>
          </a:p>
          <a:p>
            <a:pPr lvl="0"/>
            <a:r>
              <a:rPr lang="en-US" sz="2000" dirty="0"/>
              <a:t>Organize a CCA (Children’s Cancer Awareness) night.  Raise awareness for children’s cancer.  Invite a guest speaker for an assembly, class presentation, or sporting event to speak at halftime at a game. Ask for donations of money from local businesses to fund special shirts as warm ups for this special event.  </a:t>
            </a:r>
          </a:p>
          <a:p>
            <a:pPr lvl="0"/>
            <a:r>
              <a:rPr lang="en-US" sz="2000" dirty="0"/>
              <a:t>Recruit FCCLA members and non-members to Sew colorful/fun patterned pillow cases in FCS classes and donate to Children’s Cancer Hospitals.  Deliver the pillowcases to the hospital. </a:t>
            </a:r>
          </a:p>
          <a:p>
            <a:endParaRPr lang="en-US" dirty="0"/>
          </a:p>
        </p:txBody>
      </p:sp>
      <p:pic>
        <p:nvPicPr>
          <p:cNvPr id="4" name="Picture 3"/>
          <p:cNvPicPr>
            <a:picLocks noChangeAspect="1"/>
          </p:cNvPicPr>
          <p:nvPr/>
        </p:nvPicPr>
        <p:blipFill>
          <a:blip r:embed="rId2"/>
          <a:stretch>
            <a:fillRect/>
          </a:stretch>
        </p:blipFill>
        <p:spPr>
          <a:xfrm>
            <a:off x="8653734" y="6013288"/>
            <a:ext cx="3538266" cy="771560"/>
          </a:xfrm>
          <a:prstGeom prst="rect">
            <a:avLst/>
          </a:prstGeom>
        </p:spPr>
      </p:pic>
    </p:spTree>
    <p:extLst>
      <p:ext uri="{BB962C8B-B14F-4D97-AF65-F5344CB8AC3E}">
        <p14:creationId xmlns:p14="http://schemas.microsoft.com/office/powerpoint/2010/main" val="41128695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1680" y="673769"/>
            <a:ext cx="9492932" cy="5101389"/>
          </a:xfrm>
        </p:spPr>
        <p:txBody>
          <a:bodyPr>
            <a:normAutofit/>
          </a:bodyPr>
          <a:lstStyle/>
          <a:p>
            <a:pPr lvl="0"/>
            <a:r>
              <a:rPr lang="en-US" sz="2000" dirty="0"/>
              <a:t>Make an information board to share in your school hallway about children’s cancer.  Include types of cancer, cancer treatments, ways to help, anything else they can think of to put on this board for their school hallway.</a:t>
            </a:r>
          </a:p>
          <a:p>
            <a:pPr lvl="0"/>
            <a:r>
              <a:rPr lang="en-US" sz="2000" dirty="0"/>
              <a:t>Make an informational poster to share in your school hallways about children’s cancer.  Include types of cancer, cancer treatments, ways to help, anything else they can think of to put on this board for their school hallway.</a:t>
            </a:r>
          </a:p>
          <a:p>
            <a:pPr lvl="0"/>
            <a:r>
              <a:rPr lang="en-US" sz="2000" dirty="0"/>
              <a:t>Make a slides presentation about children’s cancer and share it to your FCCLA Chapter, and FCS classes to raise awareness for children’s cancer.  Include things like types of cancer, cancer treatments, ways to help, how your chapter is taking on this service project for this year.  </a:t>
            </a:r>
          </a:p>
          <a:p>
            <a:pPr lvl="0"/>
            <a:r>
              <a:rPr lang="en-US" sz="2000" dirty="0"/>
              <a:t>Write a newspaper article to share in your school’s newsletter, community newspaper, school website. </a:t>
            </a:r>
          </a:p>
          <a:p>
            <a:endParaRPr lang="en-US" dirty="0"/>
          </a:p>
        </p:txBody>
      </p:sp>
      <p:pic>
        <p:nvPicPr>
          <p:cNvPr id="4" name="Picture 3"/>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12451071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92924" y="624110"/>
            <a:ext cx="8911687" cy="5468682"/>
          </a:xfrm>
        </p:spPr>
        <p:txBody>
          <a:bodyPr>
            <a:normAutofit/>
          </a:bodyPr>
          <a:lstStyle/>
          <a:p>
            <a:pPr lvl="0"/>
            <a:r>
              <a:rPr lang="en-US" dirty="0"/>
              <a:t/>
            </a:r>
            <a:br>
              <a:rPr lang="en-US" dirty="0"/>
            </a:br>
            <a:endParaRPr lang="en-US" dirty="0"/>
          </a:p>
        </p:txBody>
      </p:sp>
      <p:sp>
        <p:nvSpPr>
          <p:cNvPr id="7" name="TextBox 6"/>
          <p:cNvSpPr txBox="1"/>
          <p:nvPr/>
        </p:nvSpPr>
        <p:spPr>
          <a:xfrm>
            <a:off x="4572000" y="2358189"/>
            <a:ext cx="5659654" cy="923330"/>
          </a:xfrm>
          <a:prstGeom prst="rect">
            <a:avLst/>
          </a:prstGeom>
          <a:noFill/>
        </p:spPr>
        <p:txBody>
          <a:bodyPr wrap="square" rtlCol="0">
            <a:spAutoFit/>
          </a:bodyPr>
          <a:lstStyle/>
          <a:p>
            <a:r>
              <a:rPr lang="en-US" sz="5400" dirty="0" smtClean="0"/>
              <a:t>Questions</a:t>
            </a:r>
            <a:endParaRPr lang="en-US" sz="5400" dirty="0"/>
          </a:p>
        </p:txBody>
      </p:sp>
      <p:pic>
        <p:nvPicPr>
          <p:cNvPr id="8" name="Picture 7"/>
          <p:cNvPicPr>
            <a:picLocks noChangeAspect="1"/>
          </p:cNvPicPr>
          <p:nvPr/>
        </p:nvPicPr>
        <p:blipFill>
          <a:blip r:embed="rId2"/>
          <a:stretch>
            <a:fillRect/>
          </a:stretch>
        </p:blipFill>
        <p:spPr>
          <a:xfrm>
            <a:off x="1463502" y="6016851"/>
            <a:ext cx="3538266" cy="771560"/>
          </a:xfrm>
          <a:prstGeom prst="rect">
            <a:avLst/>
          </a:prstGeom>
        </p:spPr>
      </p:pic>
    </p:spTree>
    <p:extLst>
      <p:ext uri="{BB962C8B-B14F-4D97-AF65-F5344CB8AC3E}">
        <p14:creationId xmlns:p14="http://schemas.microsoft.com/office/powerpoint/2010/main" val="2987791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Integrating </a:t>
            </a:r>
            <a:r>
              <a:rPr lang="en-US" dirty="0">
                <a:solidFill>
                  <a:srgbClr val="FF0000"/>
                </a:solidFill>
              </a:rPr>
              <a:t>FCCLA</a:t>
            </a:r>
            <a:r>
              <a:rPr lang="en-US" dirty="0"/>
              <a:t> National Programs into your curriculum</a:t>
            </a:r>
          </a:p>
        </p:txBody>
      </p:sp>
      <p:sp>
        <p:nvSpPr>
          <p:cNvPr id="6" name="Content Placeholder 5"/>
          <p:cNvSpPr>
            <a:spLocks noGrp="1"/>
          </p:cNvSpPr>
          <p:nvPr>
            <p:ph idx="1"/>
          </p:nvPr>
        </p:nvSpPr>
        <p:spPr/>
        <p:txBody>
          <a:bodyPr/>
          <a:lstStyle/>
          <a:p>
            <a:r>
              <a:rPr lang="en-US" dirty="0" smtClean="0"/>
              <a:t>Families First</a:t>
            </a:r>
          </a:p>
          <a:p>
            <a:r>
              <a:rPr lang="en-US" dirty="0" smtClean="0"/>
              <a:t>Financial Fitness </a:t>
            </a:r>
          </a:p>
          <a:p>
            <a:r>
              <a:rPr lang="en-US" dirty="0" smtClean="0"/>
              <a:t>Career Connections</a:t>
            </a:r>
          </a:p>
          <a:p>
            <a:r>
              <a:rPr lang="en-US" dirty="0" smtClean="0"/>
              <a:t>FACTS</a:t>
            </a:r>
          </a:p>
          <a:p>
            <a:r>
              <a:rPr lang="en-US" dirty="0" smtClean="0"/>
              <a:t>Community Service</a:t>
            </a:r>
          </a:p>
          <a:p>
            <a:r>
              <a:rPr lang="en-US" dirty="0" smtClean="0"/>
              <a:t>Power of One</a:t>
            </a:r>
          </a:p>
          <a:p>
            <a:r>
              <a:rPr lang="en-US" dirty="0" smtClean="0"/>
              <a:t>Stand UP</a:t>
            </a:r>
          </a:p>
          <a:p>
            <a:r>
              <a:rPr lang="en-US" dirty="0" smtClean="0"/>
              <a:t>Student Body </a:t>
            </a:r>
          </a:p>
          <a:p>
            <a:r>
              <a:rPr lang="en-US" dirty="0" smtClean="0"/>
              <a:t>Public Relations (Iowa)</a:t>
            </a:r>
            <a:endParaRPr lang="en-US" dirty="0"/>
          </a:p>
        </p:txBody>
      </p:sp>
      <p:pic>
        <p:nvPicPr>
          <p:cNvPr id="5" name="Picture 4"/>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561223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Integrating National Programs Handout</a:t>
            </a:r>
            <a:br>
              <a:rPr lang="en-US" dirty="0" smtClean="0"/>
            </a:br>
            <a:endParaRPr lang="en-US" dirty="0"/>
          </a:p>
        </p:txBody>
      </p:sp>
      <p:pic>
        <p:nvPicPr>
          <p:cNvPr id="9" name="Content Placeholder 8"/>
          <p:cNvPicPr>
            <a:picLocks noGrp="1" noChangeAspect="1"/>
          </p:cNvPicPr>
          <p:nvPr>
            <p:ph idx="1"/>
          </p:nvPr>
        </p:nvPicPr>
        <p:blipFill>
          <a:blip r:embed="rId2"/>
          <a:stretch>
            <a:fillRect/>
          </a:stretch>
        </p:blipFill>
        <p:spPr>
          <a:xfrm>
            <a:off x="1766274" y="1479269"/>
            <a:ext cx="3178885" cy="4176813"/>
          </a:xfrm>
          <a:prstGeom prst="rect">
            <a:avLst/>
          </a:prstGeom>
        </p:spPr>
      </p:pic>
      <p:pic>
        <p:nvPicPr>
          <p:cNvPr id="10" name="Picture 9"/>
          <p:cNvPicPr>
            <a:picLocks noChangeAspect="1"/>
          </p:cNvPicPr>
          <p:nvPr/>
        </p:nvPicPr>
        <p:blipFill>
          <a:blip r:embed="rId3"/>
          <a:stretch>
            <a:fillRect/>
          </a:stretch>
        </p:blipFill>
        <p:spPr>
          <a:xfrm>
            <a:off x="5253826" y="1479268"/>
            <a:ext cx="3060616" cy="4101399"/>
          </a:xfrm>
          <a:prstGeom prst="rect">
            <a:avLst/>
          </a:prstGeom>
        </p:spPr>
      </p:pic>
      <p:pic>
        <p:nvPicPr>
          <p:cNvPr id="11" name="Picture 10"/>
          <p:cNvPicPr>
            <a:picLocks noChangeAspect="1"/>
          </p:cNvPicPr>
          <p:nvPr/>
        </p:nvPicPr>
        <p:blipFill>
          <a:blip r:embed="rId4"/>
          <a:stretch>
            <a:fillRect/>
          </a:stretch>
        </p:blipFill>
        <p:spPr>
          <a:xfrm>
            <a:off x="8398929" y="1479269"/>
            <a:ext cx="3105683" cy="4101398"/>
          </a:xfrm>
          <a:prstGeom prst="rect">
            <a:avLst/>
          </a:prstGeom>
        </p:spPr>
      </p:pic>
      <p:pic>
        <p:nvPicPr>
          <p:cNvPr id="6" name="Picture 5"/>
          <p:cNvPicPr>
            <a:picLocks noChangeAspect="1"/>
          </p:cNvPicPr>
          <p:nvPr/>
        </p:nvPicPr>
        <p:blipFill>
          <a:blip r:embed="rId5"/>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106626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Iowa Peer Education/National Programs</a:t>
            </a:r>
            <a:endParaRPr lang="en-US" sz="3200" dirty="0"/>
          </a:p>
        </p:txBody>
      </p:sp>
      <p:sp>
        <p:nvSpPr>
          <p:cNvPr id="3" name="Content Placeholder 2"/>
          <p:cNvSpPr>
            <a:spLocks noGrp="1"/>
          </p:cNvSpPr>
          <p:nvPr>
            <p:ph idx="1"/>
          </p:nvPr>
        </p:nvSpPr>
        <p:spPr/>
        <p:txBody>
          <a:bodyPr/>
          <a:lstStyle/>
          <a:p>
            <a:r>
              <a:rPr lang="en-US" sz="2400" dirty="0" smtClean="0"/>
              <a:t>Affiliated members pick a National Program based on the projects they would like to complete. </a:t>
            </a:r>
          </a:p>
          <a:p>
            <a:r>
              <a:rPr lang="en-US" sz="2400" dirty="0" smtClean="0"/>
              <a:t>Members may work together on a team (1-5 members)</a:t>
            </a:r>
          </a:p>
          <a:p>
            <a:r>
              <a:rPr lang="en-US" sz="2400" dirty="0" smtClean="0"/>
              <a:t>Register on the state </a:t>
            </a:r>
            <a:r>
              <a:rPr lang="en-US" sz="2400" dirty="0"/>
              <a:t>website  </a:t>
            </a:r>
            <a:r>
              <a:rPr lang="en-US" sz="2400" dirty="0">
                <a:hlinkClick r:id="rId2"/>
              </a:rPr>
              <a:t>https://</a:t>
            </a:r>
            <a:r>
              <a:rPr lang="en-US" sz="2400" dirty="0" smtClean="0">
                <a:hlinkClick r:id="rId2"/>
              </a:rPr>
              <a:t>iowafccla.org/peer-education</a:t>
            </a:r>
            <a:endParaRPr lang="en-US" sz="2400" dirty="0" smtClean="0"/>
          </a:p>
          <a:p>
            <a:r>
              <a:rPr lang="en-US" sz="2400" dirty="0" smtClean="0"/>
              <a:t>Cost per member is $</a:t>
            </a:r>
            <a:r>
              <a:rPr lang="en-US" sz="2400" dirty="0" smtClean="0"/>
              <a:t>10.00</a:t>
            </a:r>
          </a:p>
          <a:p>
            <a:r>
              <a:rPr lang="en-US" sz="2400" dirty="0" smtClean="0"/>
              <a:t>Deadline for registration is November 1, 2023</a:t>
            </a:r>
            <a:endParaRPr lang="en-US" sz="2400" dirty="0" smtClean="0"/>
          </a:p>
          <a:p>
            <a:endParaRPr lang="en-US" dirty="0"/>
          </a:p>
        </p:txBody>
      </p:sp>
      <p:pic>
        <p:nvPicPr>
          <p:cNvPr id="4" name="Picture 3"/>
          <p:cNvPicPr>
            <a:picLocks noChangeAspect="1"/>
          </p:cNvPicPr>
          <p:nvPr/>
        </p:nvPicPr>
        <p:blipFill>
          <a:blip r:embed="rId3"/>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1439106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Formats for Project Success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9410" y="2215299"/>
            <a:ext cx="2067264" cy="3668271"/>
          </a:xfrm>
        </p:spPr>
      </p:pic>
      <p:sp>
        <p:nvSpPr>
          <p:cNvPr id="5" name="TextBox 4"/>
          <p:cNvSpPr txBox="1"/>
          <p:nvPr/>
        </p:nvSpPr>
        <p:spPr>
          <a:xfrm>
            <a:off x="5269584" y="2422689"/>
            <a:ext cx="5618375" cy="124746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Three Smaller </a:t>
            </a:r>
            <a:r>
              <a:rPr lang="en-US" dirty="0"/>
              <a:t>P</a:t>
            </a:r>
            <a:r>
              <a:rPr lang="en-US" dirty="0" smtClean="0"/>
              <a:t>rojects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571750" lvl="5" indent="-285750">
              <a:buFont typeface="Arial" panose="020B0604020202020204" pitchFamily="34" charset="0"/>
              <a:buChar char="•"/>
            </a:pPr>
            <a:r>
              <a:rPr lang="en-US" dirty="0" smtClean="0"/>
              <a:t>One LARGE Project</a:t>
            </a:r>
            <a:endParaRPr lang="en-US" dirty="0"/>
          </a:p>
        </p:txBody>
      </p:sp>
      <p:pic>
        <p:nvPicPr>
          <p:cNvPr id="6" name="Picture 5" descr="photo-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1666" y="3884962"/>
            <a:ext cx="3971646" cy="2250628"/>
          </a:xfrm>
          <a:prstGeom prst="rect">
            <a:avLst/>
          </a:prstGeom>
        </p:spPr>
      </p:pic>
      <p:sp>
        <p:nvSpPr>
          <p:cNvPr id="7" name="TextBox 6"/>
          <p:cNvSpPr txBox="1"/>
          <p:nvPr/>
        </p:nvSpPr>
        <p:spPr>
          <a:xfrm>
            <a:off x="6542202" y="2941163"/>
            <a:ext cx="1319752" cy="584775"/>
          </a:xfrm>
          <a:prstGeom prst="rect">
            <a:avLst/>
          </a:prstGeom>
          <a:noFill/>
        </p:spPr>
        <p:txBody>
          <a:bodyPr wrap="square" rtlCol="0">
            <a:spAutoFit/>
          </a:bodyPr>
          <a:lstStyle/>
          <a:p>
            <a:r>
              <a:rPr lang="en-US" sz="3200" b="1" i="1" u="sng" dirty="0" smtClean="0">
                <a:ln w="0"/>
                <a:solidFill>
                  <a:srgbClr val="FF0000"/>
                </a:solidFill>
                <a:effectLst>
                  <a:outerShdw blurRad="38100" dist="19050" dir="2700000" algn="tl" rotWithShape="0">
                    <a:schemeClr val="dk1">
                      <a:alpha val="40000"/>
                    </a:schemeClr>
                  </a:outerShdw>
                </a:effectLst>
              </a:rPr>
              <a:t>Or</a:t>
            </a:r>
            <a:endParaRPr lang="en-US" sz="3200" b="1" i="1" u="sng" dirty="0">
              <a:ln w="0"/>
              <a:solidFill>
                <a:srgbClr val="FF0000"/>
              </a:solidFill>
              <a:effectLst>
                <a:outerShdw blurRad="38100" dist="19050" dir="2700000" algn="tl" rotWithShape="0">
                  <a:schemeClr val="dk1">
                    <a:alpha val="40000"/>
                  </a:schemeClr>
                </a:outerShdw>
              </a:effectLst>
            </a:endParaRPr>
          </a:p>
        </p:txBody>
      </p:sp>
      <p:pic>
        <p:nvPicPr>
          <p:cNvPr id="8" name="Picture 7"/>
          <p:cNvPicPr>
            <a:picLocks noChangeAspect="1"/>
          </p:cNvPicPr>
          <p:nvPr/>
        </p:nvPicPr>
        <p:blipFill>
          <a:blip r:embed="rId4"/>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3882914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Format 1 -  Three Smaller Projects</a:t>
            </a:r>
            <a:endParaRPr lang="en-US" dirty="0"/>
          </a:p>
        </p:txBody>
      </p:sp>
      <p:sp>
        <p:nvSpPr>
          <p:cNvPr id="3" name="Content Placeholder 2"/>
          <p:cNvSpPr>
            <a:spLocks noGrp="1"/>
          </p:cNvSpPr>
          <p:nvPr>
            <p:ph idx="1"/>
          </p:nvPr>
        </p:nvSpPr>
        <p:spPr>
          <a:xfrm>
            <a:off x="2686638" y="1366887"/>
            <a:ext cx="8817973" cy="5335571"/>
          </a:xfrm>
        </p:spPr>
        <p:txBody>
          <a:bodyPr>
            <a:normAutofit/>
          </a:bodyPr>
          <a:lstStyle/>
          <a:p>
            <a:pPr lvl="1"/>
            <a:r>
              <a:rPr lang="en-US" sz="2400" dirty="0" smtClean="0"/>
              <a:t>Completing </a:t>
            </a:r>
            <a:r>
              <a:rPr lang="en-US" sz="2400" b="1" i="1" dirty="0" smtClean="0"/>
              <a:t>three</a:t>
            </a:r>
            <a:r>
              <a:rPr lang="en-US" sz="2400" dirty="0" smtClean="0"/>
              <a:t> smaller projects based on the National Program, with one of the projects being from the </a:t>
            </a:r>
            <a:r>
              <a:rPr lang="en-US" sz="2400" b="1" i="1" u="sng" dirty="0" smtClean="0"/>
              <a:t>required list</a:t>
            </a:r>
            <a:r>
              <a:rPr lang="en-US" sz="2400" dirty="0" smtClean="0"/>
              <a:t>. </a:t>
            </a:r>
          </a:p>
          <a:p>
            <a:pPr lvl="1"/>
            <a:r>
              <a:rPr lang="en-US" sz="2400" dirty="0" smtClean="0"/>
              <a:t>Example:  Members register for </a:t>
            </a:r>
            <a:r>
              <a:rPr lang="en-US" sz="2400" b="1" i="1" dirty="0" smtClean="0"/>
              <a:t>FACTS</a:t>
            </a:r>
            <a:r>
              <a:rPr lang="en-US" sz="2400" dirty="0" smtClean="0"/>
              <a:t> (Families Acting for Community Traffic Safety)  </a:t>
            </a:r>
          </a:p>
          <a:p>
            <a:pPr lvl="1"/>
            <a:r>
              <a:rPr lang="en-US" sz="2400" dirty="0" smtClean="0"/>
              <a:t>They complete their </a:t>
            </a:r>
            <a:r>
              <a:rPr lang="en-US" sz="2400" b="1" dirty="0" smtClean="0"/>
              <a:t>first</a:t>
            </a:r>
            <a:r>
              <a:rPr lang="en-US" sz="2400" dirty="0" smtClean="0"/>
              <a:t> project – Their project is to have Law Enforcement come speak to the student body about Distracted Drivers.  (Required Project)</a:t>
            </a:r>
          </a:p>
          <a:p>
            <a:pPr lvl="1"/>
            <a:r>
              <a:rPr lang="en-US" sz="2400" dirty="0" smtClean="0"/>
              <a:t>Members complete the Project Report Form </a:t>
            </a:r>
            <a:r>
              <a:rPr lang="en-US" sz="2400" dirty="0"/>
              <a:t>on </a:t>
            </a:r>
            <a:r>
              <a:rPr lang="en-US" sz="2400" dirty="0">
                <a:solidFill>
                  <a:srgbClr val="FF0000"/>
                </a:solidFill>
                <a:hlinkClick r:id="rId2"/>
              </a:rPr>
              <a:t>https://</a:t>
            </a:r>
            <a:r>
              <a:rPr lang="en-US" sz="2400" dirty="0" smtClean="0">
                <a:solidFill>
                  <a:srgbClr val="FF0000"/>
                </a:solidFill>
                <a:hlinkClick r:id="rId2"/>
              </a:rPr>
              <a:t>iowafccla.org/peer-education</a:t>
            </a:r>
            <a:endParaRPr lang="en-US" sz="2400" dirty="0" smtClean="0">
              <a:solidFill>
                <a:srgbClr val="FF0000"/>
              </a:solidFill>
            </a:endParaRPr>
          </a:p>
          <a:p>
            <a:pPr lvl="1"/>
            <a:r>
              <a:rPr lang="en-US" sz="2400" dirty="0" smtClean="0">
                <a:solidFill>
                  <a:schemeClr val="tx1">
                    <a:lumMod val="95000"/>
                    <a:lumOff val="5000"/>
                  </a:schemeClr>
                </a:solidFill>
              </a:rPr>
              <a:t>Due dates are: Friday, December 8,2023, Friday, January 19, 2024, Friday, February 23, 2024</a:t>
            </a:r>
          </a:p>
          <a:p>
            <a:pPr lvl="1"/>
            <a:endParaRPr lang="en-US" sz="2000" dirty="0">
              <a:solidFill>
                <a:srgbClr val="FF0000"/>
              </a:solidFill>
            </a:endParaRPr>
          </a:p>
        </p:txBody>
      </p:sp>
      <p:pic>
        <p:nvPicPr>
          <p:cNvPr id="4" name="Picture 3"/>
          <p:cNvPicPr>
            <a:picLocks noChangeAspect="1"/>
          </p:cNvPicPr>
          <p:nvPr/>
        </p:nvPicPr>
        <p:blipFill>
          <a:blip r:embed="rId3"/>
          <a:stretch>
            <a:fillRect/>
          </a:stretch>
        </p:blipFill>
        <p:spPr>
          <a:xfrm>
            <a:off x="338790" y="5845436"/>
            <a:ext cx="4324350" cy="942975"/>
          </a:xfrm>
          <a:prstGeom prst="rect">
            <a:avLst/>
          </a:prstGeom>
        </p:spPr>
      </p:pic>
    </p:spTree>
    <p:extLst>
      <p:ext uri="{BB962C8B-B14F-4D97-AF65-F5344CB8AC3E}">
        <p14:creationId xmlns:p14="http://schemas.microsoft.com/office/powerpoint/2010/main" val="161559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Format #2  -  </a:t>
            </a:r>
            <a:r>
              <a:rPr lang="en-US" b="1" i="1" dirty="0" smtClean="0"/>
              <a:t>One LARGE </a:t>
            </a:r>
            <a:r>
              <a:rPr lang="en-US" dirty="0" smtClean="0"/>
              <a:t>Project </a:t>
            </a:r>
            <a:endParaRPr lang="en-US" dirty="0"/>
          </a:p>
        </p:txBody>
      </p:sp>
      <p:sp>
        <p:nvSpPr>
          <p:cNvPr id="3" name="Content Placeholder 2"/>
          <p:cNvSpPr>
            <a:spLocks noGrp="1"/>
          </p:cNvSpPr>
          <p:nvPr>
            <p:ph idx="1"/>
          </p:nvPr>
        </p:nvSpPr>
        <p:spPr/>
        <p:txBody>
          <a:bodyPr/>
          <a:lstStyle/>
          <a:p>
            <a:r>
              <a:rPr lang="en-US" sz="2000" dirty="0" smtClean="0"/>
              <a:t>Members complete </a:t>
            </a:r>
            <a:r>
              <a:rPr lang="en-US" sz="2000" b="1" i="1" dirty="0" smtClean="0"/>
              <a:t>ONE LARGE </a:t>
            </a:r>
            <a:r>
              <a:rPr lang="en-US" sz="2000" dirty="0" smtClean="0"/>
              <a:t>extensive project (based on the National Program they have registered for)</a:t>
            </a:r>
          </a:p>
          <a:p>
            <a:r>
              <a:rPr lang="en-US" sz="2000" dirty="0" smtClean="0"/>
              <a:t>Due Dates</a:t>
            </a:r>
          </a:p>
          <a:p>
            <a:pPr lvl="1"/>
            <a:r>
              <a:rPr lang="en-US" sz="2000" dirty="0" smtClean="0"/>
              <a:t>Friday, December 8, 2023 </a:t>
            </a:r>
            <a:r>
              <a:rPr lang="en-US" sz="2000" u="sng" dirty="0" smtClean="0"/>
              <a:t> Explanation </a:t>
            </a:r>
            <a:r>
              <a:rPr lang="en-US" sz="2000" dirty="0" smtClean="0"/>
              <a:t>of what your project is about and the time frame you will be following to complete. </a:t>
            </a:r>
          </a:p>
          <a:p>
            <a:pPr lvl="1"/>
            <a:r>
              <a:rPr lang="en-US" sz="2000" dirty="0" smtClean="0"/>
              <a:t>Friday, January 19, 2024 </a:t>
            </a:r>
            <a:r>
              <a:rPr lang="en-US" sz="2000" u="sng" dirty="0" smtClean="0"/>
              <a:t>Details</a:t>
            </a:r>
            <a:r>
              <a:rPr lang="en-US" sz="2000" dirty="0" smtClean="0"/>
              <a:t> of what you have accomplished and what you have to complete for the project</a:t>
            </a:r>
          </a:p>
          <a:p>
            <a:pPr lvl="1"/>
            <a:r>
              <a:rPr lang="en-US" sz="2000" dirty="0" smtClean="0"/>
              <a:t>Friday, February 23, 2024  </a:t>
            </a:r>
            <a:r>
              <a:rPr lang="en-US" sz="2000" u="sng" dirty="0" smtClean="0"/>
              <a:t>Completion</a:t>
            </a:r>
            <a:r>
              <a:rPr lang="en-US" sz="2000" dirty="0" smtClean="0"/>
              <a:t> of project, </a:t>
            </a:r>
            <a:r>
              <a:rPr lang="en-US" sz="2000" b="1" dirty="0" smtClean="0"/>
              <a:t>Proof of National Project Submission  </a:t>
            </a:r>
            <a:r>
              <a:rPr lang="en-US" sz="2000" dirty="0" smtClean="0"/>
              <a:t>(Make a copy or screen shot of the project submitted to Nationals</a:t>
            </a:r>
            <a:r>
              <a:rPr lang="en-US" dirty="0" smtClean="0"/>
              <a:t>)</a:t>
            </a:r>
            <a:endParaRPr lang="en-US" dirty="0"/>
          </a:p>
        </p:txBody>
      </p:sp>
      <p:pic>
        <p:nvPicPr>
          <p:cNvPr id="4" name="Picture 3"/>
          <p:cNvPicPr>
            <a:picLocks noChangeAspect="1"/>
          </p:cNvPicPr>
          <p:nvPr/>
        </p:nvPicPr>
        <p:blipFill>
          <a:blip r:embed="rId2"/>
          <a:stretch>
            <a:fillRect/>
          </a:stretch>
        </p:blipFill>
        <p:spPr>
          <a:xfrm>
            <a:off x="1509222" y="5845436"/>
            <a:ext cx="4324350" cy="942975"/>
          </a:xfrm>
          <a:prstGeom prst="rect">
            <a:avLst/>
          </a:prstGeom>
        </p:spPr>
      </p:pic>
    </p:spTree>
    <p:extLst>
      <p:ext uri="{BB962C8B-B14F-4D97-AF65-F5344CB8AC3E}">
        <p14:creationId xmlns:p14="http://schemas.microsoft.com/office/powerpoint/2010/main" val="3291488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5398</TotalTime>
  <Words>2632</Words>
  <Application>Microsoft Office PowerPoint</Application>
  <PresentationFormat>Widescreen</PresentationFormat>
  <Paragraphs>191</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Symbol</vt:lpstr>
      <vt:lpstr>Times New Roman</vt:lpstr>
      <vt:lpstr>Wingdings 3</vt:lpstr>
      <vt:lpstr>Wisp</vt:lpstr>
      <vt:lpstr>Iowa FCCLA Peer Education</vt:lpstr>
      <vt:lpstr>What is FCCLA Peer Education?</vt:lpstr>
      <vt:lpstr>Benefits for Members 6-12</vt:lpstr>
      <vt:lpstr>Integrating FCCLA National Programs into your curriculum</vt:lpstr>
      <vt:lpstr>Integrating National Programs Handout </vt:lpstr>
      <vt:lpstr>Iowa Peer Education/National Programs</vt:lpstr>
      <vt:lpstr>Two Formats for Project Success</vt:lpstr>
      <vt:lpstr>Format 1 -  Three Smaller Projects</vt:lpstr>
      <vt:lpstr>Format #2  -  One LARGE Project </vt:lpstr>
      <vt:lpstr>Large Project Examples </vt:lpstr>
      <vt:lpstr>Methods to Present Projects </vt:lpstr>
      <vt:lpstr>Project Report Form </vt:lpstr>
      <vt:lpstr>Report Form Questions </vt:lpstr>
      <vt:lpstr>FCCLA State Officers </vt:lpstr>
      <vt:lpstr>Awards</vt:lpstr>
      <vt:lpstr>National Program Award Applications</vt:lpstr>
      <vt:lpstr>FCCLA Peer Education History </vt:lpstr>
      <vt:lpstr>PowerPoint Presentation</vt:lpstr>
      <vt:lpstr>Career Connections – Madison Stille   VP of Competitive Events</vt:lpstr>
      <vt:lpstr>My Life Research and Create a poster on ways to balance life’s work stress and life’s complications.  Create a poster/pamphlet from your experiences from the job shadow opportunities.   My Career Bring in someone to instruct students how to write a resume and cover letter.   Host a Career Fair for students to gain insight on a wide variety of careers.   Visit a Children’s Hospital or invite someone to speak about all of the different careers within a Children’s Hospital.   </vt:lpstr>
      <vt:lpstr>PowerPoint Presentation</vt:lpstr>
      <vt:lpstr>       Community Service   Macy Thorson             VP of Community Service </vt:lpstr>
      <vt:lpstr>PowerPoint Presentation</vt:lpstr>
      <vt:lpstr>Families First     Brody Kuhse  First Vice President </vt:lpstr>
      <vt:lpstr>PowerPoint Presentation</vt:lpstr>
      <vt:lpstr>PowerPoint Presentation</vt:lpstr>
      <vt:lpstr>FACTS     Emma Jensen   VP of Parliamentary Law </vt:lpstr>
      <vt:lpstr>Financial Fitness    Emersyn Rentschler    VP of Finance </vt:lpstr>
      <vt:lpstr>PowerPoint Presentation</vt:lpstr>
      <vt:lpstr>Power of One    Chloe Klarenbeek    VP of Development </vt:lpstr>
      <vt:lpstr>PowerPoint Presentation</vt:lpstr>
      <vt:lpstr>Stand Up             Julia Eastman   VP of National Programs </vt:lpstr>
      <vt:lpstr>        Student Body    Autumn Jones Popp      VP of Membership </vt:lpstr>
      <vt:lpstr>Public Relations    Cerra Muntz  VP of Public Relations </vt:lpstr>
      <vt:lpstr>PowerPoint Presentation</vt:lpstr>
      <vt:lpstr> </vt:lpstr>
    </vt:vector>
  </TitlesOfParts>
  <Company>West Monona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FCCLA Peer Education</dc:title>
  <dc:creator>Janet Mann</dc:creator>
  <cp:lastModifiedBy>Janet Mann</cp:lastModifiedBy>
  <cp:revision>37</cp:revision>
  <cp:lastPrinted>2023-10-15T21:28:02Z</cp:lastPrinted>
  <dcterms:created xsi:type="dcterms:W3CDTF">2023-07-30T13:44:01Z</dcterms:created>
  <dcterms:modified xsi:type="dcterms:W3CDTF">2023-10-18T12:40:50Z</dcterms:modified>
</cp:coreProperties>
</file>